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60" r:id="rId4"/>
    <p:sldId id="259" r:id="rId5"/>
    <p:sldId id="261" r:id="rId6"/>
    <p:sldId id="263" r:id="rId7"/>
    <p:sldId id="264" r:id="rId8"/>
    <p:sldId id="262" r:id="rId9"/>
    <p:sldId id="268" r:id="rId10"/>
    <p:sldId id="267" r:id="rId11"/>
    <p:sldId id="269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81" r:id="rId22"/>
    <p:sldId id="279" r:id="rId23"/>
    <p:sldId id="282" r:id="rId24"/>
    <p:sldId id="280" r:id="rId25"/>
    <p:sldId id="276" r:id="rId26"/>
    <p:sldId id="283" r:id="rId27"/>
    <p:sldId id="284" r:id="rId28"/>
    <p:sldId id="286" r:id="rId29"/>
    <p:sldId id="285" r:id="rId30"/>
    <p:sldId id="258" r:id="rId31"/>
    <p:sldId id="265" r:id="rId32"/>
  </p:sldIdLst>
  <p:sldSz cx="9144000" cy="6858000" type="screen4x3"/>
  <p:notesSz cx="6858000" cy="9144000"/>
  <p:embeddedFontLst>
    <p:embeddedFont>
      <p:font typeface="Corbel" panose="020B0503020204020204" pitchFamily="34" charset="0"/>
      <p:regular r:id="rId34"/>
      <p:bold r:id="rId35"/>
      <p:italic r:id="rId36"/>
      <p:boldItalic r:id="rId37"/>
    </p:embeddedFont>
    <p:embeddedFont>
      <p:font typeface="Indie Flower" panose="02000000000000000000" pitchFamily="2" charset="0"/>
      <p:regular r:id="rId38"/>
    </p:embeddedFont>
    <p:embeddedFont>
      <p:font typeface="Consolas" panose="020B0609020204030204" pitchFamily="49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55E27-A0E6-45CF-BAB7-E5FC8A47E6E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979F0-220C-4DB9-9B82-AC6077A36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16B1E20-C6ED-4249-B237-A398811F5FC6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8395858-7EBD-497F-A158-BFA317996A89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A804A70-A8F6-4E5C-BB1A-F47142DFA4D9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FF67A79-8D1E-4E4E-BB0B-E54E3690DCBF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AF81D7E-8132-4C92-8ACF-1E7306883854}" type="datetime1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9C1B12-81CC-45A0-A757-4F4335AD3B17}" type="datetime1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42E639-1B06-4816-BA8D-1E1953CDF492}" type="datetime1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91E4F34-E988-4288-B03F-887ED94F99D9}" type="datetime1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6359E3C-798A-4C50-9F89-017062E65D70}" type="datetime1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ED07EF3-C3D4-4227-BC31-9DBECDD5042E}" type="datetime1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66F928FD-753C-4628-81F2-F9AF39E16452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aws.amazon.com/vpc/" TargetMode="External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image" Target="../media/image1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ws.amazon.com/ebs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aws.amazon.com/ec2/" TargetMode="External"/><Relationship Id="rId10" Type="http://schemas.openxmlformats.org/officeDocument/2006/relationships/image" Target="../media/image16.wmf"/><Relationship Id="rId4" Type="http://schemas.openxmlformats.org/officeDocument/2006/relationships/hyperlink" Target="http://aws.amazon.com/s3/" TargetMode="Externa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hyperlink" Target="http://aws.amazon.com/rds/" TargetMode="External"/><Relationship Id="rId12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ws.amazon.com/elasticbeanstalk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aws.amazon.com/elasticmapreduce/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hyperlink" Target="http://aws.amazon.com/dynamodb/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hyperlink" Target="http://aws.amazon.com/rds/" TargetMode="External"/><Relationship Id="rId12" Type="http://schemas.openxmlformats.org/officeDocument/2006/relationships/image" Target="../media/image25.jpeg"/><Relationship Id="rId2" Type="http://schemas.openxmlformats.org/officeDocument/2006/relationships/image" Target="../media/image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ws.amazon.com/elasticbeanstalk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aws.amazon.com/elasticmapreduce/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hyperlink" Target="http://aws.amazon.com/dynamodb/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aws.amazon.com/swf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hyperlink" Target="http://aws.amazon.com/cloudwatch/" TargetMode="External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hyperlink" Target="http://aws.amazon.com/swf/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://aws.amazon.com/cloudwatch/" TargetMode="External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aws.amazon.com/fre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ws.amazon.com/console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aws.amazon.com/cl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ws.amazon.com/tools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aws.amazon.com/vpc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image" Target="../media/image1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ws.amazon.com/ebs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aws.amazon.com/ec2/" TargetMode="External"/><Relationship Id="rId10" Type="http://schemas.openxmlformats.org/officeDocument/2006/relationships/image" Target="../media/image16.wmf"/><Relationship Id="rId4" Type="http://schemas.openxmlformats.org/officeDocument/2006/relationships/hyperlink" Target="http://aws.amazon.com/s3/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Indie Flower" panose="02000000000000000000" pitchFamily="2" charset="0"/>
              </a:rPr>
              <a:t>Shadi</a:t>
            </a:r>
            <a:r>
              <a:rPr lang="en-US" dirty="0" smtClean="0">
                <a:latin typeface="Indie Flower" panose="02000000000000000000" pitchFamily="2" charset="0"/>
              </a:rPr>
              <a:t> </a:t>
            </a:r>
            <a:r>
              <a:rPr lang="en-US" dirty="0" err="1" smtClean="0">
                <a:latin typeface="Indie Flower" panose="02000000000000000000" pitchFamily="2" charset="0"/>
              </a:rPr>
              <a:t>Khalifa</a:t>
            </a:r>
            <a:endParaRPr lang="en-US" dirty="0" smtClean="0">
              <a:latin typeface="Indie Flower" panose="02000000000000000000" pitchFamily="2" charset="0"/>
            </a:endParaRPr>
          </a:p>
          <a:p>
            <a:r>
              <a:rPr lang="en-US" dirty="0" smtClean="0">
                <a:latin typeface="Indie Flower" panose="02000000000000000000" pitchFamily="2" charset="0"/>
              </a:rPr>
              <a:t>Database Systems Laboratory (DSL)</a:t>
            </a:r>
          </a:p>
          <a:p>
            <a:r>
              <a:rPr lang="en-US" dirty="0" smtClean="0">
                <a:latin typeface="Indie Flower" panose="02000000000000000000" pitchFamily="2" charset="0"/>
              </a:rPr>
              <a:t>khalifa@cs.queensu.ca</a:t>
            </a:r>
            <a:endParaRPr lang="en-US" dirty="0">
              <a:latin typeface="Indie Flower" panose="02000000000000000000" pitchFamily="2" charset="0"/>
            </a:endParaRPr>
          </a:p>
        </p:txBody>
      </p:sp>
      <p:pic>
        <p:nvPicPr>
          <p:cNvPr id="1026" name="Picture 2" descr="http://www.queensu.ca/mc_administrator/sites/default/files/assets/pages/QueensLogo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45510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80" y="1847417"/>
            <a:ext cx="6029220" cy="2614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2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849492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ndie Flower" panose="02000000000000000000" pitchFamily="2" charset="0"/>
              </a:rPr>
              <a:t>	EC2 High Performance Instances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3" y="1524000"/>
            <a:ext cx="8946307" cy="44196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High-Memory Instances: </a:t>
            </a:r>
          </a:p>
          <a:p>
            <a:pPr lvl="1"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High-Memory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Extra Large Instance </a:t>
            </a:r>
            <a:r>
              <a:rPr lang="en-US" sz="1600" dirty="0">
                <a:latin typeface="Indie Flower" panose="02000000000000000000" pitchFamily="2" charset="0"/>
              </a:rPr>
              <a:t>17.1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memory, 6.5 ECU (2 virtual cores with 3.25 EC2 Compute Units each), 420 GB of local instance storage, 64-bit platform</a:t>
            </a:r>
          </a:p>
          <a:p>
            <a:pPr lvl="1" algn="just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High-Memory Double Extra Large Instance </a:t>
            </a:r>
            <a:r>
              <a:rPr lang="en-US" sz="1600" dirty="0">
                <a:latin typeface="Indie Flower" panose="02000000000000000000" pitchFamily="2" charset="0"/>
              </a:rPr>
              <a:t>34.2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of memory, 13 EC2 Compute Units (4 virtual cores with 3.25 EC2 Compute Units each), 850 GB of local instance storage, 64-bit platform</a:t>
            </a:r>
          </a:p>
          <a:p>
            <a:pPr lvl="1" algn="just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High-Memory Quadruple Extra Large Instance </a:t>
            </a:r>
            <a:r>
              <a:rPr lang="en-US" sz="1600" dirty="0">
                <a:latin typeface="Indie Flower" panose="02000000000000000000" pitchFamily="2" charset="0"/>
              </a:rPr>
              <a:t>68.4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of memory, 26 EC2 Compute Units (8 virtual cores with 3.25 EC2 Compute Units each), 1690 GB of local instance storage, 64-bit platform</a:t>
            </a:r>
          </a:p>
          <a:p>
            <a:pPr algn="just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High-CPU Instances</a:t>
            </a:r>
          </a:p>
          <a:p>
            <a:pPr lvl="1"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High-CPU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Medium Instance </a:t>
            </a:r>
            <a:r>
              <a:rPr lang="en-US" sz="1600" dirty="0">
                <a:latin typeface="Indie Flower" panose="02000000000000000000" pitchFamily="2" charset="0"/>
              </a:rPr>
              <a:t>1.7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of memory, 5 EC2 Compute Units (2 virtual cores with 2.5 EC2 Compute Units each), 350 GB of local instance storage, 32-bit or 64-bit platform</a:t>
            </a:r>
          </a:p>
          <a:p>
            <a:pPr lvl="1" algn="just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High-CPU Extra Large Instance </a:t>
            </a:r>
            <a:r>
              <a:rPr lang="en-US" sz="1600" dirty="0">
                <a:latin typeface="Indie Flower" panose="02000000000000000000" pitchFamily="2" charset="0"/>
              </a:rPr>
              <a:t>7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of memory, 20 EC2 Compute Units (8 virtual cores with 2.5 EC2 Compute Units each), 1690 GB of local instance storage, 64-bit platform</a:t>
            </a:r>
          </a:p>
          <a:p>
            <a:pPr algn="just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 Storage Instances</a:t>
            </a:r>
          </a:p>
          <a:p>
            <a:pPr lvl="1"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Storage Eight Extra Large </a:t>
            </a:r>
            <a:r>
              <a:rPr lang="en-US" sz="1600" dirty="0">
                <a:latin typeface="Indie Flower" panose="02000000000000000000" pitchFamily="2" charset="0"/>
              </a:rPr>
              <a:t>117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memory, 35 EC2 Compute Units,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24 * 2 TB of hard disk drive local instance storage</a:t>
            </a:r>
            <a:r>
              <a:rPr lang="en-US" sz="1600" dirty="0">
                <a:latin typeface="Indie Flower" panose="02000000000000000000" pitchFamily="2" charset="0"/>
              </a:rPr>
              <a:t>, 64-bit platform, 10 Gigabit Ethernet</a:t>
            </a:r>
          </a:p>
          <a:p>
            <a:pPr algn="just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I/O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Instances </a:t>
            </a:r>
          </a:p>
          <a:p>
            <a:pPr lvl="1"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I/O Quadruple Extra Large </a:t>
            </a:r>
            <a:r>
              <a:rPr lang="en-US" sz="1600" dirty="0">
                <a:latin typeface="Indie Flower" panose="02000000000000000000" pitchFamily="2" charset="0"/>
              </a:rPr>
              <a:t>60.5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memory, 35 EC2 Compute Units,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2 * 1024 GB of SSD-based local instance storage</a:t>
            </a:r>
            <a:r>
              <a:rPr lang="en-US" sz="1600" dirty="0">
                <a:latin typeface="Indie Flower" panose="02000000000000000000" pitchFamily="2" charset="0"/>
              </a:rPr>
              <a:t>, 64-bit platform, 10 Gigabit </a:t>
            </a:r>
            <a:r>
              <a:rPr lang="en-US" sz="1600" dirty="0" smtClean="0">
                <a:latin typeface="Indie Flower" panose="02000000000000000000" pitchFamily="2" charset="0"/>
              </a:rPr>
              <a:t>Ethernet</a:t>
            </a:r>
            <a:endParaRPr lang="en-US" sz="1600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 rot="19551984">
            <a:off x="30459" y="263056"/>
            <a:ext cx="1407464" cy="887049"/>
            <a:chOff x="3679414" y="4725030"/>
            <a:chExt cx="2111786" cy="1066170"/>
          </a:xfrm>
        </p:grpSpPr>
        <p:pic>
          <p:nvPicPr>
            <p:cNvPr id="7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13484" y="4989953"/>
              <a:ext cx="2001589" cy="643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16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5493"/>
            <a:ext cx="2667000" cy="59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2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849492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ndie Flower" panose="02000000000000000000" pitchFamily="2" charset="0"/>
              </a:rPr>
              <a:t>	EC2 Cluster Instances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3" y="1600200"/>
            <a:ext cx="8946307" cy="44196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Cluster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Compute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Instances </a:t>
            </a:r>
            <a:r>
              <a:rPr lang="en-US" sz="2000" dirty="0" smtClean="0">
                <a:latin typeface="Indie Flower" panose="02000000000000000000" pitchFamily="2" charset="0"/>
              </a:rPr>
              <a:t>provide </a:t>
            </a:r>
            <a:r>
              <a:rPr lang="en-US" sz="2000" dirty="0">
                <a:latin typeface="Indie Flower" panose="02000000000000000000" pitchFamily="2" charset="0"/>
              </a:rPr>
              <a:t>proportionally high CPU resources with increased network performance and are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well suited for High Performance Compute (HPC) </a:t>
            </a:r>
            <a:r>
              <a:rPr lang="en-US" sz="2000" dirty="0">
                <a:latin typeface="Indie Flower" panose="02000000000000000000" pitchFamily="2" charset="0"/>
              </a:rPr>
              <a:t>applications and other demanding network-bound applications. </a:t>
            </a:r>
            <a:endParaRPr lang="en-US" sz="2000" dirty="0" smtClean="0">
              <a:latin typeface="Indie Flower" panose="02000000000000000000" pitchFamily="2" charset="0"/>
            </a:endParaRPr>
          </a:p>
          <a:p>
            <a:pPr lvl="1"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Cluster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Compute Eight Extra Large</a:t>
            </a:r>
            <a:r>
              <a:rPr lang="en-US" sz="1600" dirty="0">
                <a:latin typeface="Indie Flower" panose="02000000000000000000" pitchFamily="2" charset="0"/>
              </a:rPr>
              <a:t> 60.5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memory,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88 EC2 Compute Units</a:t>
            </a:r>
            <a:r>
              <a:rPr lang="en-US" sz="1600" dirty="0">
                <a:latin typeface="Indie Flower" panose="02000000000000000000" pitchFamily="2" charset="0"/>
              </a:rPr>
              <a:t>, 3370 GB of local instance storage, 64-bit platform, 10 Gigabit Ethernet</a:t>
            </a:r>
          </a:p>
          <a:p>
            <a:pPr algn="just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 Memory Cluster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Instances </a:t>
            </a:r>
            <a:r>
              <a:rPr lang="en-US" sz="2000" dirty="0" smtClean="0">
                <a:latin typeface="Indie Flower" panose="02000000000000000000" pitchFamily="2" charset="0"/>
              </a:rPr>
              <a:t>provide </a:t>
            </a:r>
            <a:r>
              <a:rPr lang="en-US" sz="2000" dirty="0">
                <a:latin typeface="Indie Flower" panose="02000000000000000000" pitchFamily="2" charset="0"/>
              </a:rPr>
              <a:t>proportionally high CPU and memory resources with increased network performance, and are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well suited for memory-intensive applications including in-memory analytics, graph analysis, and scientific computing</a:t>
            </a:r>
            <a:r>
              <a:rPr lang="en-US" sz="2000" dirty="0">
                <a:latin typeface="Indie Flower" panose="02000000000000000000" pitchFamily="2" charset="0"/>
              </a:rPr>
              <a:t>. </a:t>
            </a:r>
            <a:endParaRPr lang="en-US" sz="2000" dirty="0" smtClean="0">
              <a:latin typeface="Indie Flower" panose="02000000000000000000" pitchFamily="2" charset="0"/>
            </a:endParaRPr>
          </a:p>
          <a:p>
            <a:pPr lvl="1"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Memory Cluster Eight Extra Large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244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GiB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 memory</a:t>
            </a:r>
            <a:r>
              <a:rPr lang="en-US" sz="1600" dirty="0">
                <a:latin typeface="Indie Flower" panose="02000000000000000000" pitchFamily="2" charset="0"/>
              </a:rPr>
              <a:t>, 88 EC2 Compute Units, 240 GB of local instance storage, 64-bit platform, 10 Gigabit Ethernet</a:t>
            </a:r>
          </a:p>
          <a:p>
            <a:pPr algn="just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Cluster GPU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Instances </a:t>
            </a:r>
            <a:r>
              <a:rPr lang="en-US" sz="2000" dirty="0" smtClean="0">
                <a:latin typeface="Indie Flower" panose="02000000000000000000" pitchFamily="2" charset="0"/>
              </a:rPr>
              <a:t>provide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general-purpose graphics processing units (GPUs)</a:t>
            </a:r>
            <a:r>
              <a:rPr lang="en-US" sz="2000" dirty="0">
                <a:latin typeface="Indie Flower" panose="02000000000000000000" pitchFamily="2" charset="0"/>
              </a:rPr>
              <a:t> with proportionally high CPU and increased network </a:t>
            </a:r>
            <a:r>
              <a:rPr lang="en-US" sz="2000" dirty="0" smtClean="0">
                <a:latin typeface="Indie Flower" panose="02000000000000000000" pitchFamily="2" charset="0"/>
              </a:rPr>
              <a:t>performance for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applications benefitting from highly parallelized processing, including HPC, rendering and media processing applications</a:t>
            </a:r>
            <a:r>
              <a:rPr lang="en-US" sz="2000" dirty="0">
                <a:latin typeface="Indie Flower" panose="02000000000000000000" pitchFamily="2" charset="0"/>
              </a:rPr>
              <a:t>.  </a:t>
            </a:r>
            <a:endParaRPr lang="en-US" sz="2000" dirty="0" smtClean="0">
              <a:latin typeface="Indie Flower" panose="02000000000000000000" pitchFamily="2" charset="0"/>
            </a:endParaRPr>
          </a:p>
          <a:p>
            <a:pPr lvl="1"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Cluster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GPU Quadruple Extra Large </a:t>
            </a:r>
            <a:r>
              <a:rPr lang="en-US" sz="1600" dirty="0">
                <a:latin typeface="Indie Flower" panose="02000000000000000000" pitchFamily="2" charset="0"/>
              </a:rPr>
              <a:t>22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memory, 33.5 EC2 Compute Units,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2 x NVIDIA Tesla “Fermi” M2050 GPUs</a:t>
            </a:r>
            <a:r>
              <a:rPr lang="en-US" sz="1600" dirty="0">
                <a:latin typeface="Indie Flower" panose="02000000000000000000" pitchFamily="2" charset="0"/>
              </a:rPr>
              <a:t>, 1690 GB of local instance storage, 64-bit platform, 10 Gigabit </a:t>
            </a:r>
            <a:r>
              <a:rPr lang="en-US" sz="1600" dirty="0" smtClean="0">
                <a:latin typeface="Indie Flower" panose="02000000000000000000" pitchFamily="2" charset="0"/>
              </a:rPr>
              <a:t>Ethernet.</a:t>
            </a:r>
            <a:endParaRPr lang="en-US" sz="1600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 rot="19551984">
            <a:off x="30459" y="263056"/>
            <a:ext cx="1407464" cy="887049"/>
            <a:chOff x="3679414" y="4725030"/>
            <a:chExt cx="2111786" cy="1066170"/>
          </a:xfrm>
        </p:grpSpPr>
        <p:pic>
          <p:nvPicPr>
            <p:cNvPr id="7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13484" y="4989953"/>
              <a:ext cx="2001589" cy="643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16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5493"/>
            <a:ext cx="2667000" cy="59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1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849492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ndie Flower" panose="02000000000000000000" pitchFamily="2" charset="0"/>
              </a:rPr>
              <a:t>	EC2 Payment methods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544692" cy="4495800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On-Demand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Instances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 </a:t>
            </a:r>
            <a:r>
              <a:rPr lang="en-US" dirty="0">
                <a:latin typeface="Indie Flower" panose="02000000000000000000" pitchFamily="2" charset="0"/>
              </a:rPr>
              <a:t>let you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pay for compute capacity by the hour </a:t>
            </a:r>
            <a:r>
              <a:rPr lang="en-US" dirty="0">
                <a:latin typeface="Indie Flower" panose="02000000000000000000" pitchFamily="2" charset="0"/>
              </a:rPr>
              <a:t>with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no long-term commitments</a:t>
            </a:r>
            <a:r>
              <a:rPr lang="en-US" dirty="0">
                <a:latin typeface="Indie Flower" panose="02000000000000000000" pitchFamily="2" charset="0"/>
              </a:rPr>
              <a:t>. </a:t>
            </a:r>
            <a:endParaRPr lang="en-US" dirty="0" smtClean="0">
              <a:latin typeface="Indie Flower" panose="02000000000000000000" pitchFamily="2" charset="0"/>
            </a:endParaRPr>
          </a:p>
          <a:p>
            <a:pPr algn="just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Reserved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Instances</a:t>
            </a:r>
            <a:r>
              <a:rPr lang="en-US" dirty="0">
                <a:latin typeface="Indie Flower" panose="02000000000000000000" pitchFamily="2" charset="0"/>
              </a:rPr>
              <a:t> </a:t>
            </a:r>
            <a:r>
              <a:rPr lang="en-US" dirty="0" smtClean="0">
                <a:latin typeface="Indie Flower" panose="02000000000000000000" pitchFamily="2" charset="0"/>
              </a:rPr>
              <a:t>give </a:t>
            </a:r>
            <a:r>
              <a:rPr lang="en-US" dirty="0">
                <a:latin typeface="Indie Flower" panose="02000000000000000000" pitchFamily="2" charset="0"/>
              </a:rPr>
              <a:t>you the option to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make a low, one-time payment for each instance</a:t>
            </a:r>
            <a:r>
              <a:rPr lang="en-US" dirty="0">
                <a:latin typeface="Indie Flower" panose="02000000000000000000" pitchFamily="2" charset="0"/>
              </a:rPr>
              <a:t> you want to reserve and in turn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receive a significant discount on the hourly charge</a:t>
            </a:r>
            <a:r>
              <a:rPr lang="en-US" dirty="0">
                <a:latin typeface="Indie Flower" panose="02000000000000000000" pitchFamily="2" charset="0"/>
              </a:rPr>
              <a:t> for that instance. </a:t>
            </a:r>
            <a:endParaRPr lang="en-US" dirty="0" smtClean="0">
              <a:latin typeface="Indie Flower" panose="02000000000000000000" pitchFamily="2" charset="0"/>
            </a:endParaRPr>
          </a:p>
          <a:p>
            <a:pPr algn="just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Spot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Instances</a:t>
            </a:r>
            <a:r>
              <a:rPr lang="en-US" dirty="0">
                <a:latin typeface="Indie Flower" panose="02000000000000000000" pitchFamily="2" charset="0"/>
              </a:rPr>
              <a:t> </a:t>
            </a:r>
            <a:r>
              <a:rPr lang="en-US" dirty="0" smtClean="0">
                <a:latin typeface="Indie Flower" panose="02000000000000000000" pitchFamily="2" charset="0"/>
              </a:rPr>
              <a:t>allow </a:t>
            </a:r>
            <a:r>
              <a:rPr lang="en-US" dirty="0">
                <a:latin typeface="Indie Flower" panose="02000000000000000000" pitchFamily="2" charset="0"/>
              </a:rPr>
              <a:t>customers to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bid on unused Amazon EC2 capacity </a:t>
            </a:r>
            <a:r>
              <a:rPr lang="en-US" dirty="0">
                <a:latin typeface="Indie Flower" panose="02000000000000000000" pitchFamily="2" charset="0"/>
              </a:rPr>
              <a:t>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run those instances for as long as their bid exceeds the current Spot Price</a:t>
            </a:r>
            <a:r>
              <a:rPr lang="en-US" dirty="0">
                <a:latin typeface="Indie Flower" panose="02000000000000000000" pitchFamily="2" charset="0"/>
              </a:rPr>
              <a:t>. </a:t>
            </a:r>
            <a:endParaRPr lang="en-US" dirty="0" smtClean="0">
              <a:latin typeface="Indie Flower" panose="02000000000000000000" pitchFamily="2" charset="0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 rot="19551984">
            <a:off x="30459" y="263056"/>
            <a:ext cx="1407464" cy="887049"/>
            <a:chOff x="3679414" y="4725030"/>
            <a:chExt cx="2111786" cy="1066170"/>
          </a:xfrm>
        </p:grpSpPr>
        <p:pic>
          <p:nvPicPr>
            <p:cNvPr id="7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13484" y="4989953"/>
              <a:ext cx="2001589" cy="643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16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5493"/>
            <a:ext cx="2667000" cy="59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7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849492" cy="1020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Indie Flower" panose="02000000000000000000" pitchFamily="2" charset="0"/>
              </a:rPr>
              <a:t>Amazon Elastic Block Store (EBS)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72440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Provides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block level storage </a:t>
            </a:r>
            <a:r>
              <a:rPr lang="en-US" sz="1800" dirty="0">
                <a:latin typeface="Indie Flower" panose="02000000000000000000" pitchFamily="2" charset="0"/>
              </a:rPr>
              <a:t>volumes </a:t>
            </a:r>
            <a:r>
              <a:rPr lang="en-US" sz="1800" dirty="0" smtClean="0">
                <a:latin typeface="Indie Flower" panose="02000000000000000000" pitchFamily="2" charset="0"/>
              </a:rPr>
              <a:t>(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1 GB to 1 TB </a:t>
            </a:r>
            <a:r>
              <a:rPr lang="en-US" sz="1800" dirty="0" smtClean="0">
                <a:latin typeface="Indie Flower" panose="02000000000000000000" pitchFamily="2" charset="0"/>
              </a:rPr>
              <a:t>) for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use with Amazon EC2 instances</a:t>
            </a:r>
            <a:r>
              <a:rPr lang="en-US" sz="1800" dirty="0">
                <a:latin typeface="Indie Flower" panose="02000000000000000000" pitchFamily="2" charset="0"/>
              </a:rPr>
              <a:t>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lvl="1"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Multiple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volumes </a:t>
            </a:r>
            <a:r>
              <a:rPr lang="en-US" sz="1600" dirty="0">
                <a:latin typeface="Indie Flower" panose="02000000000000000000" pitchFamily="2" charset="0"/>
              </a:rPr>
              <a:t>can be mounted to the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same instance</a:t>
            </a:r>
            <a:r>
              <a:rPr lang="en-US" sz="1600" dirty="0" smtClean="0">
                <a:latin typeface="Indie Flower" panose="02000000000000000000" pitchFamily="2" charset="0"/>
              </a:rPr>
              <a:t>.</a:t>
            </a:r>
          </a:p>
          <a:p>
            <a:pPr lvl="1" algn="just"/>
            <a:r>
              <a:rPr lang="en-US" sz="1600" dirty="0">
                <a:latin typeface="Indie Flower" panose="02000000000000000000" pitchFamily="2" charset="0"/>
              </a:rPr>
              <a:t>EBS volumes are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network-attached</a:t>
            </a:r>
            <a:r>
              <a:rPr lang="en-US" sz="1600" dirty="0">
                <a:latin typeface="Indie Flower" panose="02000000000000000000" pitchFamily="2" charset="0"/>
              </a:rPr>
              <a:t>, and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persist independently </a:t>
            </a:r>
            <a:r>
              <a:rPr lang="en-US" sz="1600" dirty="0">
                <a:latin typeface="Indie Flower" panose="02000000000000000000" pitchFamily="2" charset="0"/>
              </a:rPr>
              <a:t>from the life of an instance.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 algn="just"/>
            <a:r>
              <a:rPr lang="en-US" sz="1600" dirty="0" smtClean="0">
                <a:latin typeface="Indie Flower" panose="02000000000000000000" pitchFamily="2" charset="0"/>
              </a:rPr>
              <a:t>Storage </a:t>
            </a:r>
            <a:r>
              <a:rPr lang="en-US" sz="1600" dirty="0">
                <a:latin typeface="Indie Flower" panose="02000000000000000000" pitchFamily="2" charset="0"/>
              </a:rPr>
              <a:t>volumes behave like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raw, unformatted block devices</a:t>
            </a:r>
            <a:r>
              <a:rPr lang="en-US" sz="1600" dirty="0">
                <a:latin typeface="Indie Flower" panose="02000000000000000000" pitchFamily="2" charset="0"/>
              </a:rPr>
              <a:t>, </a:t>
            </a:r>
            <a:r>
              <a:rPr lang="en-US" sz="1600" dirty="0" smtClean="0">
                <a:latin typeface="Indie Flower" panose="02000000000000000000" pitchFamily="2" charset="0"/>
              </a:rPr>
              <a:t>allowing users 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create a file system </a:t>
            </a:r>
            <a:r>
              <a:rPr lang="en-US" sz="1600" dirty="0">
                <a:latin typeface="Indie Flower" panose="02000000000000000000" pitchFamily="2" charset="0"/>
              </a:rPr>
              <a:t>on top of Amazon EBS volumes, or use them in any other way you would use a block device (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like a hard drive</a:t>
            </a:r>
            <a:r>
              <a:rPr lang="en-US" sz="1600" dirty="0">
                <a:latin typeface="Indie Flower" panose="02000000000000000000" pitchFamily="2" charset="0"/>
              </a:rPr>
              <a:t>).</a:t>
            </a:r>
          </a:p>
          <a:p>
            <a:r>
              <a:rPr lang="en-US" sz="1800" dirty="0" smtClean="0">
                <a:latin typeface="Indie Flower" panose="02000000000000000000" pitchFamily="2" charset="0"/>
              </a:rPr>
              <a:t>EBS </a:t>
            </a:r>
            <a:r>
              <a:rPr lang="en-US" sz="1800" dirty="0">
                <a:latin typeface="Indie Flower" panose="02000000000000000000" pitchFamily="2" charset="0"/>
              </a:rPr>
              <a:t>volumes are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placed in a specific Availability Zone</a:t>
            </a:r>
            <a:r>
              <a:rPr lang="en-US" sz="1800" dirty="0">
                <a:latin typeface="Indie Flower" panose="02000000000000000000" pitchFamily="2" charset="0"/>
              </a:rPr>
              <a:t>, and can then be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attached to instances also in that same Availability Zone</a:t>
            </a:r>
            <a:r>
              <a:rPr lang="en-US" sz="1800" dirty="0">
                <a:latin typeface="Indie Flower" panose="02000000000000000000" pitchFamily="2" charset="0"/>
              </a:rPr>
              <a:t>.</a:t>
            </a:r>
          </a:p>
          <a:p>
            <a:r>
              <a:rPr lang="en-US" sz="1800" dirty="0">
                <a:latin typeface="Indie Flower" panose="02000000000000000000" pitchFamily="2" charset="0"/>
              </a:rPr>
              <a:t>Each storage volume is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automatically replicated within the same Availability Zone</a:t>
            </a:r>
            <a:r>
              <a:rPr lang="en-US" sz="1800" dirty="0">
                <a:latin typeface="Indie Flower" panose="02000000000000000000" pitchFamily="2" charset="0"/>
              </a:rPr>
              <a:t>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r>
              <a:rPr lang="en-US" sz="1800" dirty="0" smtClean="0">
                <a:latin typeface="Indie Flower" panose="02000000000000000000" pitchFamily="2" charset="0"/>
              </a:rPr>
              <a:t>EBS provides </a:t>
            </a:r>
            <a:r>
              <a:rPr lang="en-US" sz="1800" dirty="0">
                <a:latin typeface="Indie Flower" panose="02000000000000000000" pitchFamily="2" charset="0"/>
              </a:rPr>
              <a:t>the ability to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create point-in-time snapshots of volumes</a:t>
            </a:r>
            <a:r>
              <a:rPr lang="en-US" sz="1800" dirty="0">
                <a:latin typeface="Indie Flower" panose="02000000000000000000" pitchFamily="2" charset="0"/>
              </a:rPr>
              <a:t>, which are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persisted to Amazon S3</a:t>
            </a:r>
            <a:r>
              <a:rPr lang="en-US" sz="1800" dirty="0">
                <a:latin typeface="Indie Flower" panose="02000000000000000000" pitchFamily="2" charset="0"/>
              </a:rPr>
              <a:t>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These </a:t>
            </a:r>
            <a:r>
              <a:rPr lang="en-US" sz="1600" dirty="0">
                <a:latin typeface="Indie Flower" panose="02000000000000000000" pitchFamily="2" charset="0"/>
              </a:rPr>
              <a:t>snapshots can be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used as the starting point for new Amazon EBS volumes</a:t>
            </a:r>
            <a:r>
              <a:rPr lang="en-US" sz="1600" dirty="0">
                <a:latin typeface="Indie Flower" panose="02000000000000000000" pitchFamily="2" charset="0"/>
              </a:rPr>
              <a:t>, and protect data for long-term durability.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The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same snapshot can be used to instantiate as many volumes</a:t>
            </a:r>
            <a:r>
              <a:rPr lang="en-US" sz="1600" dirty="0">
                <a:latin typeface="Indie Flower" panose="02000000000000000000" pitchFamily="2" charset="0"/>
              </a:rPr>
              <a:t> as you wish.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These </a:t>
            </a:r>
            <a:r>
              <a:rPr lang="en-US" sz="1600" dirty="0">
                <a:latin typeface="Indie Flower" panose="02000000000000000000" pitchFamily="2" charset="0"/>
              </a:rPr>
              <a:t>snapshots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can be copied across AWS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regions</a:t>
            </a:r>
            <a:r>
              <a:rPr lang="en-US" sz="1600" dirty="0" smtClean="0">
                <a:latin typeface="Indie Flower" panose="02000000000000000000" pitchFamily="2" charset="0"/>
              </a:rPr>
              <a:t>.</a:t>
            </a:r>
            <a:endParaRPr lang="en-US" sz="1600" dirty="0">
              <a:latin typeface="Indie Flower" panose="02000000000000000000" pitchFamily="2" charset="0"/>
            </a:endParaRPr>
          </a:p>
          <a:p>
            <a:pPr algn="just"/>
            <a:endParaRPr lang="en-US" sz="1800" dirty="0" smtClean="0">
              <a:latin typeface="Indie Flower" panose="02000000000000000000" pitchFamily="2" charset="0"/>
            </a:endParaRPr>
          </a:p>
          <a:p>
            <a:pPr algn="just"/>
            <a:endParaRPr lang="en-US" sz="1800" dirty="0" smtClean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 rot="19551984">
            <a:off x="30459" y="263056"/>
            <a:ext cx="1407464" cy="887049"/>
            <a:chOff x="3679414" y="4725030"/>
            <a:chExt cx="2111786" cy="1066170"/>
          </a:xfrm>
        </p:grpSpPr>
        <p:pic>
          <p:nvPicPr>
            <p:cNvPr id="7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13484" y="4989953"/>
              <a:ext cx="2001589" cy="643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16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5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849492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ndie Flower" panose="02000000000000000000" pitchFamily="2" charset="0"/>
              </a:rPr>
              <a:t> EBS</a:t>
            </a:r>
            <a:r>
              <a:rPr lang="en-US" sz="3600" dirty="0">
                <a:latin typeface="Indie Flower" panose="02000000000000000000" pitchFamily="2" charset="0"/>
              </a:rPr>
              <a:t> </a:t>
            </a:r>
            <a:r>
              <a:rPr lang="en-US" sz="3600" dirty="0" smtClean="0">
                <a:latin typeface="Indie Flower" panose="02000000000000000000" pitchFamily="2" charset="0"/>
              </a:rPr>
              <a:t>Volumes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7244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Standard volumes </a:t>
            </a:r>
            <a:r>
              <a:rPr lang="en-US" sz="1800" dirty="0">
                <a:latin typeface="Indie Flower" panose="02000000000000000000" pitchFamily="2" charset="0"/>
              </a:rPr>
              <a:t>offer storage for applications with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moderate or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bursty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 I/O </a:t>
            </a:r>
            <a:r>
              <a:rPr lang="en-US" sz="1800" dirty="0">
                <a:latin typeface="Indie Flower" panose="02000000000000000000" pitchFamily="2" charset="0"/>
              </a:rPr>
              <a:t>requirements. </a:t>
            </a:r>
            <a:endParaRPr lang="en-US" sz="20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Standard </a:t>
            </a:r>
            <a:r>
              <a:rPr lang="en-US" sz="1600" dirty="0">
                <a:latin typeface="Indie Flower" panose="02000000000000000000" pitchFamily="2" charset="0"/>
              </a:rPr>
              <a:t>volumes deliver approximately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100 IOPS </a:t>
            </a:r>
            <a:r>
              <a:rPr lang="en-US" sz="1600" dirty="0">
                <a:latin typeface="Indie Flower" panose="02000000000000000000" pitchFamily="2" charset="0"/>
              </a:rPr>
              <a:t>on </a:t>
            </a:r>
            <a:r>
              <a:rPr lang="en-US" sz="1600" dirty="0" smtClean="0">
                <a:latin typeface="Indie Flower" panose="02000000000000000000" pitchFamily="2" charset="0"/>
              </a:rPr>
              <a:t>average.</a:t>
            </a: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well </a:t>
            </a:r>
            <a:r>
              <a:rPr lang="en-US" sz="1600" dirty="0">
                <a:latin typeface="Indie Flower" panose="02000000000000000000" pitchFamily="2" charset="0"/>
              </a:rPr>
              <a:t>suited for use as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boot volumes</a:t>
            </a:r>
            <a:r>
              <a:rPr lang="en-US" sz="1600" dirty="0">
                <a:latin typeface="Indie Flower" panose="02000000000000000000" pitchFamily="2" charset="0"/>
              </a:rPr>
              <a:t>, where the burst capability provides fast instance start-up times.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Provisioned IOPS volumes </a:t>
            </a:r>
            <a:r>
              <a:rPr lang="en-US" sz="1800" dirty="0">
                <a:latin typeface="Indie Flower" panose="02000000000000000000" pitchFamily="2" charset="0"/>
              </a:rPr>
              <a:t>are designed to deliver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predictable, high performance for I/O intensive workloads such as databases</a:t>
            </a:r>
            <a:r>
              <a:rPr lang="en-US" sz="1800" dirty="0">
                <a:latin typeface="Indie Flower" panose="02000000000000000000" pitchFamily="2" charset="0"/>
              </a:rPr>
              <a:t>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You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specify an IOPS rate when creating a volume</a:t>
            </a:r>
            <a:r>
              <a:rPr lang="en-US" sz="1600" dirty="0">
                <a:latin typeface="Indie Flower" panose="02000000000000000000" pitchFamily="2" charset="0"/>
              </a:rPr>
              <a:t>, and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EBS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provisions that rate </a:t>
            </a:r>
            <a:r>
              <a:rPr lang="en-US" sz="1600" dirty="0">
                <a:latin typeface="Indie Flower" panose="02000000000000000000" pitchFamily="2" charset="0"/>
              </a:rPr>
              <a:t>for the lifetime of the volume.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Amazon </a:t>
            </a:r>
            <a:r>
              <a:rPr lang="en-US" sz="1600" dirty="0">
                <a:latin typeface="Indie Flower" panose="02000000000000000000" pitchFamily="2" charset="0"/>
              </a:rPr>
              <a:t>EBS currently supports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up to 4000 IOPS per Provisioned IOPS volume</a:t>
            </a:r>
            <a:r>
              <a:rPr lang="en-US" sz="1600" dirty="0">
                <a:latin typeface="Indie Flower" panose="02000000000000000000" pitchFamily="2" charset="0"/>
              </a:rPr>
              <a:t>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You </a:t>
            </a:r>
            <a:r>
              <a:rPr lang="en-US" sz="1600" dirty="0">
                <a:latin typeface="Indie Flower" panose="02000000000000000000" pitchFamily="2" charset="0"/>
              </a:rPr>
              <a:t>can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stripe multiple volumes together to deliver thousands of IOPS per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EC2 instance.</a:t>
            </a:r>
            <a:endParaRPr lang="en-US" sz="1600" dirty="0">
              <a:latin typeface="Indie Flower" panose="02000000000000000000" pitchFamily="2" charset="0"/>
            </a:endParaRPr>
          </a:p>
          <a:p>
            <a:r>
              <a:rPr lang="en-US" sz="1800" dirty="0">
                <a:latin typeface="Indie Flower" panose="02000000000000000000" pitchFamily="2" charset="0"/>
              </a:rPr>
              <a:t>To enable your </a:t>
            </a:r>
            <a:r>
              <a:rPr lang="en-US" sz="1800" dirty="0" smtClean="0">
                <a:latin typeface="Indie Flower" panose="02000000000000000000" pitchFamily="2" charset="0"/>
              </a:rPr>
              <a:t>EC2 </a:t>
            </a:r>
            <a:r>
              <a:rPr lang="en-US" sz="1800" dirty="0">
                <a:latin typeface="Indie Flower" panose="02000000000000000000" pitchFamily="2" charset="0"/>
              </a:rPr>
              <a:t>instances to fully utilize the IOPS provisioned on an EBS </a:t>
            </a:r>
            <a:r>
              <a:rPr lang="en-US" sz="1800" dirty="0" smtClean="0">
                <a:latin typeface="Indie Flower" panose="02000000000000000000" pitchFamily="2" charset="0"/>
              </a:rPr>
              <a:t>volume,:</a:t>
            </a:r>
          </a:p>
          <a:p>
            <a:pPr lvl="1"/>
            <a:r>
              <a:rPr lang="en-US" sz="1600" dirty="0">
                <a:latin typeface="Indie Flower" panose="02000000000000000000" pitchFamily="2" charset="0"/>
              </a:rPr>
              <a:t>L</a:t>
            </a:r>
            <a:r>
              <a:rPr lang="en-US" sz="1600" dirty="0" smtClean="0">
                <a:latin typeface="Indie Flower" panose="02000000000000000000" pitchFamily="2" charset="0"/>
              </a:rPr>
              <a:t>aunch </a:t>
            </a:r>
            <a:r>
              <a:rPr lang="en-US" sz="1600" dirty="0">
                <a:latin typeface="Indie Flower" panose="02000000000000000000" pitchFamily="2" charset="0"/>
              </a:rPr>
              <a:t>selected Amazon EC2 instance types as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“EBS-Optimized” </a:t>
            </a:r>
            <a:r>
              <a:rPr lang="en-US" sz="1600" dirty="0">
                <a:latin typeface="Indie Flower" panose="02000000000000000000" pitchFamily="2" charset="0"/>
              </a:rPr>
              <a:t>instances.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EBS-optimized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instances deliver dedicated throughput between Amazon EC2 and Amazon EBS</a:t>
            </a:r>
            <a:r>
              <a:rPr lang="en-US" sz="1600" dirty="0">
                <a:latin typeface="Indie Flower" panose="02000000000000000000" pitchFamily="2" charset="0"/>
              </a:rPr>
              <a:t>, with options between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500 Mbps and 1000 Mbps </a:t>
            </a:r>
            <a:r>
              <a:rPr lang="en-US" sz="1600" dirty="0">
                <a:latin typeface="Indie Flower" panose="02000000000000000000" pitchFamily="2" charset="0"/>
              </a:rPr>
              <a:t>depending on the instance type used.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r>
              <a:rPr lang="en-US" sz="1800" dirty="0" smtClean="0">
                <a:latin typeface="Indie Flower" panose="02000000000000000000" pitchFamily="2" charset="0"/>
              </a:rPr>
              <a:t>EBS charges based on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per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GB-month </a:t>
            </a:r>
            <a:r>
              <a:rPr lang="en-US" sz="1800" dirty="0" smtClean="0">
                <a:latin typeface="Indie Flower" panose="02000000000000000000" pitchFamily="2" charset="0"/>
              </a:rPr>
              <a:t>AND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per 1 million I/O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requests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 rot="19551984">
            <a:off x="30459" y="263056"/>
            <a:ext cx="1407464" cy="887049"/>
            <a:chOff x="3679414" y="4725030"/>
            <a:chExt cx="2111786" cy="1066170"/>
          </a:xfrm>
        </p:grpSpPr>
        <p:pic>
          <p:nvPicPr>
            <p:cNvPr id="7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13484" y="4989953"/>
              <a:ext cx="2001589" cy="643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16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4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620892" cy="1020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Indie Flower" panose="02000000000000000000" pitchFamily="2" charset="0"/>
              </a:rPr>
              <a:t>Amazon Simple Storage </a:t>
            </a:r>
            <a:r>
              <a:rPr lang="en-US" sz="3600" dirty="0" smtClean="0">
                <a:latin typeface="Indie Flower" panose="02000000000000000000" pitchFamily="2" charset="0"/>
              </a:rPr>
              <a:t>Service (S3)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Amazon </a:t>
            </a:r>
            <a:r>
              <a:rPr lang="en-US" sz="1800" dirty="0">
                <a:latin typeface="Indie Flower" panose="02000000000000000000" pitchFamily="2" charset="0"/>
              </a:rPr>
              <a:t>S3 provides a simple web services interface that can be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used to store and retrieve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any amount of data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at any time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from anywhere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on the web</a:t>
            </a:r>
            <a:r>
              <a:rPr lang="en-US" sz="1800" dirty="0">
                <a:latin typeface="Indie Flower" panose="02000000000000000000" pitchFamily="2" charset="0"/>
              </a:rPr>
              <a:t>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r>
              <a:rPr lang="en-US" sz="1800" dirty="0">
                <a:latin typeface="Indie Flower" panose="02000000000000000000" pitchFamily="2" charset="0"/>
              </a:rPr>
              <a:t>Write, read, and delete objects containing from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1 byte to 5 terabytes of data each</a:t>
            </a:r>
            <a:r>
              <a:rPr lang="en-US" sz="1800" dirty="0">
                <a:latin typeface="Indie Flower" panose="02000000000000000000" pitchFamily="2" charset="0"/>
              </a:rPr>
              <a:t>. The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number of objects </a:t>
            </a:r>
            <a:r>
              <a:rPr lang="en-US" sz="1800" dirty="0">
                <a:latin typeface="Indie Flower" panose="02000000000000000000" pitchFamily="2" charset="0"/>
              </a:rPr>
              <a:t>you can store is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unlimited</a:t>
            </a:r>
            <a:r>
              <a:rPr lang="en-US" sz="1800" dirty="0">
                <a:latin typeface="Indie Flower" panose="02000000000000000000" pitchFamily="2" charset="0"/>
              </a:rPr>
              <a:t>.</a:t>
            </a:r>
          </a:p>
          <a:p>
            <a:r>
              <a:rPr lang="en-US" sz="1800" dirty="0">
                <a:latin typeface="Indie Flower" panose="02000000000000000000" pitchFamily="2" charset="0"/>
              </a:rPr>
              <a:t>Each object is stored in a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bucket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 </a:t>
            </a:r>
            <a:r>
              <a:rPr lang="en-US" sz="1800" dirty="0">
                <a:latin typeface="Indie Flower" panose="02000000000000000000" pitchFamily="2" charset="0"/>
              </a:rPr>
              <a:t>and retrieved via a unique, developer-assigned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key</a:t>
            </a:r>
            <a:r>
              <a:rPr lang="en-US" sz="1800" dirty="0">
                <a:latin typeface="Indie Flower" panose="02000000000000000000" pitchFamily="2" charset="0"/>
              </a:rPr>
              <a:t>.</a:t>
            </a:r>
          </a:p>
          <a:p>
            <a:pPr lvl="1"/>
            <a:r>
              <a:rPr lang="en-US" sz="1600" dirty="0">
                <a:latin typeface="Indie Flower" panose="02000000000000000000" pitchFamily="2" charset="0"/>
              </a:rPr>
              <a:t>A bucket can be stored in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one of several Regions</a:t>
            </a:r>
            <a:r>
              <a:rPr lang="en-US" sz="1600" dirty="0">
                <a:latin typeface="Indie Flower" panose="02000000000000000000" pitchFamily="2" charset="0"/>
              </a:rPr>
              <a:t>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You </a:t>
            </a:r>
            <a:r>
              <a:rPr lang="en-US" sz="1600" dirty="0">
                <a:latin typeface="Indie Flower" panose="02000000000000000000" pitchFamily="2" charset="0"/>
              </a:rPr>
              <a:t>can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choose a Region </a:t>
            </a:r>
            <a:r>
              <a:rPr lang="en-US" sz="1600" dirty="0">
                <a:latin typeface="Indie Flower" panose="02000000000000000000" pitchFamily="2" charset="0"/>
              </a:rPr>
              <a:t>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optimize for latency, minimize costs, or address regulatory requirements</a:t>
            </a:r>
            <a:r>
              <a:rPr lang="en-US" sz="1600" dirty="0">
                <a:latin typeface="Indie Flower" panose="02000000000000000000" pitchFamily="2" charset="0"/>
              </a:rPr>
              <a:t>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Objects </a:t>
            </a:r>
            <a:r>
              <a:rPr lang="en-US" sz="1600" dirty="0">
                <a:latin typeface="Indie Flower" panose="02000000000000000000" pitchFamily="2" charset="0"/>
              </a:rPr>
              <a:t>stored in a Region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never leave the Region </a:t>
            </a:r>
            <a:r>
              <a:rPr lang="en-US" sz="1600" dirty="0">
                <a:latin typeface="Indie Flower" panose="02000000000000000000" pitchFamily="2" charset="0"/>
              </a:rPr>
              <a:t>unless you transfer them out.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Authentication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mechanisms </a:t>
            </a:r>
            <a:r>
              <a:rPr lang="en-US" sz="1800" dirty="0">
                <a:latin typeface="Indie Flower" panose="02000000000000000000" pitchFamily="2" charset="0"/>
              </a:rPr>
              <a:t>are provided to ensure that data is kept secure from unauthorized access.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Objects </a:t>
            </a:r>
            <a:r>
              <a:rPr lang="en-US" sz="1600" dirty="0">
                <a:latin typeface="Indie Flower" panose="02000000000000000000" pitchFamily="2" charset="0"/>
              </a:rPr>
              <a:t>can be made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private or public, and rights can be granted to specific users</a:t>
            </a:r>
            <a:r>
              <a:rPr lang="en-US" sz="1600" dirty="0" smtClean="0">
                <a:latin typeface="Indie Flower" panose="02000000000000000000" pitchFamily="2" charset="0"/>
              </a:rPr>
              <a:t>.</a:t>
            </a:r>
          </a:p>
          <a:p>
            <a:r>
              <a:rPr lang="en-US" sz="1800" dirty="0" smtClean="0">
                <a:latin typeface="Indie Flower" panose="02000000000000000000" pitchFamily="2" charset="0"/>
              </a:rPr>
              <a:t>S3 </a:t>
            </a:r>
            <a:r>
              <a:rPr lang="en-US" sz="1800" dirty="0">
                <a:latin typeface="Indie Flower" panose="02000000000000000000" pitchFamily="2" charset="0"/>
              </a:rPr>
              <a:t>charges based 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per GB-month </a:t>
            </a:r>
            <a:r>
              <a:rPr lang="en-US" sz="1800" dirty="0">
                <a:latin typeface="Indie Flower" panose="02000000000000000000" pitchFamily="2" charset="0"/>
              </a:rPr>
              <a:t>AND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per I/O requests </a:t>
            </a:r>
            <a:r>
              <a:rPr lang="en-US" sz="1800" dirty="0" smtClean="0">
                <a:latin typeface="Indie Flower" panose="02000000000000000000" pitchFamily="2" charset="0"/>
              </a:rPr>
              <a:t>AND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per data modification requests.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 rot="19551984">
            <a:off x="30459" y="263056"/>
            <a:ext cx="1407464" cy="887049"/>
            <a:chOff x="3679414" y="4725030"/>
            <a:chExt cx="2111786" cy="1066170"/>
          </a:xfrm>
        </p:grpSpPr>
        <p:pic>
          <p:nvPicPr>
            <p:cNvPr id="7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13484" y="4989953"/>
              <a:ext cx="2001589" cy="643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16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2473535" cy="55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1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620892" cy="1020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Indie Flower" panose="02000000000000000000" pitchFamily="2" charset="0"/>
              </a:rPr>
              <a:t>Amazon Virtual Private Cloud </a:t>
            </a:r>
            <a:r>
              <a:rPr lang="en-US" sz="3600" dirty="0" smtClean="0">
                <a:latin typeface="Indie Flower" panose="02000000000000000000" pitchFamily="2" charset="0"/>
              </a:rPr>
              <a:t>(VPC)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Amazon VPC </a:t>
            </a:r>
            <a:r>
              <a:rPr lang="en-US" dirty="0">
                <a:latin typeface="Indie Flower" panose="02000000000000000000" pitchFamily="2" charset="0"/>
              </a:rPr>
              <a:t>lets you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provision </a:t>
            </a:r>
            <a:r>
              <a:rPr lang="en-US" dirty="0">
                <a:latin typeface="Indie Flower" panose="02000000000000000000" pitchFamily="2" charset="0"/>
              </a:rPr>
              <a:t>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logically isolated section </a:t>
            </a:r>
            <a:r>
              <a:rPr lang="en-US" dirty="0">
                <a:latin typeface="Indie Flower" panose="02000000000000000000" pitchFamily="2" charset="0"/>
              </a:rPr>
              <a:t>of the Amazon Web Services (AWS) </a:t>
            </a:r>
            <a:r>
              <a:rPr lang="en-US" dirty="0" smtClean="0">
                <a:latin typeface="Indie Flower" panose="02000000000000000000" pitchFamily="2" charset="0"/>
              </a:rPr>
              <a:t>Cloud.</a:t>
            </a:r>
          </a:p>
          <a:p>
            <a:pPr algn="just"/>
            <a:r>
              <a:rPr lang="en-US" dirty="0" smtClean="0">
                <a:latin typeface="Indie Flower" panose="02000000000000000000" pitchFamily="2" charset="0"/>
              </a:rPr>
              <a:t>You </a:t>
            </a:r>
            <a:r>
              <a:rPr lang="en-US" dirty="0">
                <a:latin typeface="Indie Flower" panose="02000000000000000000" pitchFamily="2" charset="0"/>
              </a:rPr>
              <a:t>have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complete control </a:t>
            </a:r>
            <a:r>
              <a:rPr lang="en-US" dirty="0">
                <a:latin typeface="Indie Flower" panose="02000000000000000000" pitchFamily="2" charset="0"/>
              </a:rPr>
              <a:t>over your virtual networking environment, </a:t>
            </a:r>
            <a:r>
              <a:rPr lang="en-US" dirty="0" smtClean="0">
                <a:latin typeface="Indie Flower" panose="02000000000000000000" pitchFamily="2" charset="0"/>
              </a:rPr>
              <a:t>including: </a:t>
            </a:r>
          </a:p>
          <a:p>
            <a:pPr lvl="1" algn="just"/>
            <a:r>
              <a:rPr lang="en-US" dirty="0" smtClean="0">
                <a:latin typeface="Indie Flower" panose="02000000000000000000" pitchFamily="2" charset="0"/>
              </a:rPr>
              <a:t>selection </a:t>
            </a:r>
            <a:r>
              <a:rPr lang="en-US" dirty="0">
                <a:latin typeface="Indie Flower" panose="02000000000000000000" pitchFamily="2" charset="0"/>
              </a:rPr>
              <a:t>of your own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IP address range</a:t>
            </a:r>
            <a:r>
              <a:rPr lang="en-US" dirty="0">
                <a:latin typeface="Indie Flower" panose="02000000000000000000" pitchFamily="2" charset="0"/>
              </a:rPr>
              <a:t>, </a:t>
            </a:r>
            <a:endParaRPr lang="en-US" dirty="0" smtClean="0">
              <a:latin typeface="Indie Flower" panose="02000000000000000000" pitchFamily="2" charset="0"/>
            </a:endParaRPr>
          </a:p>
          <a:p>
            <a:pPr lvl="1" algn="just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creation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of subnets</a:t>
            </a:r>
            <a:r>
              <a:rPr lang="en-US" dirty="0">
                <a:latin typeface="Indie Flower" panose="02000000000000000000" pitchFamily="2" charset="0"/>
              </a:rPr>
              <a:t>, and </a:t>
            </a:r>
            <a:endParaRPr lang="en-US" dirty="0" smtClean="0">
              <a:latin typeface="Indie Flower" panose="02000000000000000000" pitchFamily="2" charset="0"/>
            </a:endParaRPr>
          </a:p>
          <a:p>
            <a:pPr lvl="1" algn="just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configuration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of route tables </a:t>
            </a:r>
            <a:r>
              <a:rPr lang="en-US" dirty="0">
                <a:latin typeface="Indie Flower" panose="02000000000000000000" pitchFamily="2" charset="0"/>
              </a:rPr>
              <a:t>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network gateways</a:t>
            </a:r>
            <a:r>
              <a:rPr lang="en-US" dirty="0" smtClean="0">
                <a:latin typeface="Indie Flower" panose="02000000000000000000" pitchFamily="2" charset="0"/>
              </a:rPr>
              <a:t>.</a:t>
            </a:r>
          </a:p>
          <a:p>
            <a:pPr algn="just"/>
            <a:r>
              <a:rPr lang="en-US" dirty="0" smtClean="0">
                <a:latin typeface="Indie Flower" panose="02000000000000000000" pitchFamily="2" charset="0"/>
              </a:rPr>
              <a:t>VPC allows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bridging with an onsite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IT infrastructure </a:t>
            </a:r>
            <a:r>
              <a:rPr lang="en-US" dirty="0">
                <a:latin typeface="Indie Flower" panose="02000000000000000000" pitchFamily="2" charset="0"/>
              </a:rPr>
              <a:t>with an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encrypted VPN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connection </a:t>
            </a:r>
            <a:r>
              <a:rPr lang="en-US" dirty="0" smtClean="0">
                <a:latin typeface="Indie Flower" panose="02000000000000000000" pitchFamily="2" charset="0"/>
              </a:rPr>
              <a:t>with an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extra charge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per VPN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Connection-hour</a:t>
            </a:r>
            <a:r>
              <a:rPr lang="en-US" dirty="0" smtClean="0">
                <a:latin typeface="Indie Flower" panose="02000000000000000000" pitchFamily="2" charset="0"/>
              </a:rPr>
              <a:t>.</a:t>
            </a:r>
            <a:endParaRPr lang="en-US" dirty="0">
              <a:latin typeface="Indie Flower" panose="02000000000000000000" pitchFamily="2" charset="0"/>
            </a:endParaRPr>
          </a:p>
          <a:p>
            <a:pPr algn="just"/>
            <a:r>
              <a:rPr lang="en-US" dirty="0" smtClean="0">
                <a:latin typeface="Indie Flower" panose="02000000000000000000" pitchFamily="2" charset="0"/>
              </a:rPr>
              <a:t>There </a:t>
            </a:r>
            <a:r>
              <a:rPr lang="en-US" dirty="0">
                <a:latin typeface="Indie Flower" panose="02000000000000000000" pitchFamily="2" charset="0"/>
              </a:rPr>
              <a:t>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no additional charge </a:t>
            </a:r>
            <a:r>
              <a:rPr lang="en-US" dirty="0">
                <a:latin typeface="Indie Flower" panose="02000000000000000000" pitchFamily="2" charset="0"/>
              </a:rPr>
              <a:t>for using Amazon Virtual Private Cloud, aside from the normal Amazon EC2 usage charges.</a:t>
            </a:r>
            <a:endParaRPr lang="en-US" dirty="0" smtClean="0">
              <a:latin typeface="Indie Flower" panose="02000000000000000000" pitchFamily="2" charset="0"/>
            </a:endParaRPr>
          </a:p>
          <a:p>
            <a:pPr algn="just"/>
            <a:endParaRPr lang="en-US" b="1" dirty="0">
              <a:solidFill>
                <a:schemeClr val="accent2">
                  <a:lumMod val="75000"/>
                </a:schemeClr>
              </a:solidFill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 rot="19551984">
            <a:off x="30459" y="263056"/>
            <a:ext cx="1407464" cy="887049"/>
            <a:chOff x="3679414" y="4725030"/>
            <a:chExt cx="2111786" cy="1066170"/>
          </a:xfrm>
        </p:grpSpPr>
        <p:pic>
          <p:nvPicPr>
            <p:cNvPr id="7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13484" y="4989953"/>
              <a:ext cx="2001589" cy="643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16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2256304" cy="55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4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16092" cy="10207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Demo &amp; Questions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  <p:sp>
        <p:nvSpPr>
          <p:cNvPr id="6" name="Cloud 5"/>
          <p:cNvSpPr/>
          <p:nvPr/>
        </p:nvSpPr>
        <p:spPr>
          <a:xfrm>
            <a:off x="381000" y="1981199"/>
            <a:ext cx="8534400" cy="4569547"/>
          </a:xfrm>
          <a:prstGeom prst="cloud">
            <a:avLst/>
          </a:prstGeom>
          <a:noFill/>
          <a:ln w="101600">
            <a:solidFill>
              <a:schemeClr val="tx1"/>
            </a:solidFill>
            <a:miter lim="800000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Users\shadi\Desktop\hd-blogshapes\hd-blogshapes\person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99" y="1477963"/>
            <a:ext cx="48260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hadi\Desktop\hd-blogshapes\hd-blogshapes\arrow-black-curve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2000" y="1752599"/>
            <a:ext cx="1371599" cy="13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>
            <a:endCxn id="5122" idx="1"/>
          </p:cNvCxnSpPr>
          <p:nvPr/>
        </p:nvCxnSpPr>
        <p:spPr>
          <a:xfrm flipV="1">
            <a:off x="3200400" y="2841008"/>
            <a:ext cx="1762114" cy="848367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37" idx="1"/>
          </p:cNvCxnSpPr>
          <p:nvPr/>
        </p:nvCxnSpPr>
        <p:spPr>
          <a:xfrm>
            <a:off x="3200400" y="4213212"/>
            <a:ext cx="2209800" cy="377553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29" idx="2"/>
            <a:endCxn id="35" idx="1"/>
          </p:cNvCxnSpPr>
          <p:nvPr/>
        </p:nvCxnSpPr>
        <p:spPr>
          <a:xfrm rot="16200000" flipH="1">
            <a:off x="2314558" y="4380134"/>
            <a:ext cx="922577" cy="1153907"/>
          </a:xfrm>
          <a:prstGeom prst="curvedConnector2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43400" y="4964668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4"/>
              </a:rPr>
              <a:t>http://aws.amazon.com/s3/</a:t>
            </a:r>
            <a:endParaRPr lang="en-US" dirty="0">
              <a:latin typeface="Indie Flower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69942" y="3285425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5"/>
              </a:rPr>
              <a:t>http://</a:t>
            </a:r>
            <a:r>
              <a:rPr lang="en-US" dirty="0" smtClean="0">
                <a:latin typeface="Indie Flower" panose="02000000000000000000" pitchFamily="2" charset="0"/>
                <a:hlinkClick r:id="rId5"/>
              </a:rPr>
              <a:t>aws.amazon.com/ec2/</a:t>
            </a:r>
            <a:endParaRPr lang="en-US" dirty="0">
              <a:latin typeface="Indie Flower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75755" y="5802868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6"/>
              </a:rPr>
              <a:t>http://aws.amazon.com/ebs/</a:t>
            </a:r>
            <a:endParaRPr lang="en-US" dirty="0">
              <a:latin typeface="Indie Flower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43000" y="3429630"/>
            <a:ext cx="2111786" cy="1066170"/>
            <a:chOff x="3679414" y="4725030"/>
            <a:chExt cx="2111786" cy="1066170"/>
          </a:xfrm>
        </p:grpSpPr>
        <p:pic>
          <p:nvPicPr>
            <p:cNvPr id="29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902198" y="4984775"/>
              <a:ext cx="1624163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20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178887" y="3886200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8"/>
              </a:rPr>
              <a:t>http://aws.amazon.com/vpc/</a:t>
            </a:r>
            <a:endParaRPr lang="en-US" dirty="0">
              <a:latin typeface="Indie Flower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62514" y="2362200"/>
            <a:ext cx="828686" cy="990600"/>
            <a:chOff x="4962514" y="2362200"/>
            <a:chExt cx="828686" cy="990600"/>
          </a:xfrm>
        </p:grpSpPr>
        <p:grpSp>
          <p:nvGrpSpPr>
            <p:cNvPr id="26" name="Group 25"/>
            <p:cNvGrpSpPr/>
            <p:nvPr/>
          </p:nvGrpSpPr>
          <p:grpSpPr>
            <a:xfrm>
              <a:off x="4962514" y="2362200"/>
              <a:ext cx="828686" cy="990600"/>
              <a:chOff x="4419600" y="2362200"/>
              <a:chExt cx="828686" cy="990600"/>
            </a:xfrm>
          </p:grpSpPr>
          <p:pic>
            <p:nvPicPr>
              <p:cNvPr id="5122" name="Picture 2" descr="C:\Users\shadi\Desktop\hd-blogshapes\hd-blogshapes\filled-box1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2362200"/>
                <a:ext cx="828686" cy="95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572000" y="3004243"/>
                <a:ext cx="532518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latin typeface="Indie Flower" panose="02000000000000000000" pitchFamily="2" charset="0"/>
                  </a:rPr>
                  <a:t>EC2</a:t>
                </a:r>
                <a:endParaRPr lang="en-US" b="1" dirty="0">
                  <a:solidFill>
                    <a:schemeClr val="bg1"/>
                  </a:solidFill>
                  <a:latin typeface="Indie Flower" panose="02000000000000000000" pitchFamily="2" charset="0"/>
                </a:endParaRPr>
              </a:p>
            </p:txBody>
          </p:sp>
        </p:grpSp>
        <p:pic>
          <p:nvPicPr>
            <p:cNvPr id="6146" name="Picture 2" descr="C:\Users\shadi\AppData\Local\Microsoft\Windows\Temporary Internet Files\Content.IE5\GVT8W622\MC900241587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14" y="2525436"/>
              <a:ext cx="504238" cy="47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410200" y="4111957"/>
            <a:ext cx="828686" cy="993443"/>
            <a:chOff x="5410200" y="3807157"/>
            <a:chExt cx="828686" cy="993443"/>
          </a:xfrm>
        </p:grpSpPr>
        <p:grpSp>
          <p:nvGrpSpPr>
            <p:cNvPr id="21" name="Group 20"/>
            <p:cNvGrpSpPr/>
            <p:nvPr/>
          </p:nvGrpSpPr>
          <p:grpSpPr>
            <a:xfrm>
              <a:off x="5410200" y="3807157"/>
              <a:ext cx="828686" cy="993443"/>
              <a:chOff x="5791200" y="4147785"/>
              <a:chExt cx="828686" cy="993443"/>
            </a:xfrm>
          </p:grpSpPr>
          <p:pic>
            <p:nvPicPr>
              <p:cNvPr id="37" name="Picture 2" descr="C:\Users\shadi\Desktop\hd-blogshapes\hd-blogshapes\filled-box1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147785"/>
                <a:ext cx="828686" cy="95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5867400" y="4792671"/>
                <a:ext cx="425116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latin typeface="Indie Flower" panose="02000000000000000000" pitchFamily="2" charset="0"/>
                  </a:rPr>
                  <a:t>S3</a:t>
                </a:r>
                <a:endParaRPr lang="en-US" b="1" dirty="0">
                  <a:solidFill>
                    <a:schemeClr val="bg1"/>
                  </a:solidFill>
                  <a:latin typeface="Indie Flower" panose="02000000000000000000" pitchFamily="2" charset="0"/>
                </a:endParaRPr>
              </a:p>
            </p:txBody>
          </p:sp>
        </p:grpSp>
        <p:pic>
          <p:nvPicPr>
            <p:cNvPr id="6148" name="Picture 4" descr="C:\Users\shadi\AppData\Local\Microsoft\Windows\Temporary Internet Files\Content.IE5\8PS2C6LG\MC900442142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894187"/>
              <a:ext cx="525413" cy="52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352800" y="4939569"/>
            <a:ext cx="828686" cy="1004031"/>
            <a:chOff x="3667114" y="4939569"/>
            <a:chExt cx="828686" cy="1004031"/>
          </a:xfrm>
        </p:grpSpPr>
        <p:grpSp>
          <p:nvGrpSpPr>
            <p:cNvPr id="19" name="Group 18"/>
            <p:cNvGrpSpPr/>
            <p:nvPr/>
          </p:nvGrpSpPr>
          <p:grpSpPr>
            <a:xfrm>
              <a:off x="3667114" y="4939569"/>
              <a:ext cx="828686" cy="1004031"/>
              <a:chOff x="3909937" y="5168169"/>
              <a:chExt cx="828686" cy="1004031"/>
            </a:xfrm>
          </p:grpSpPr>
          <p:pic>
            <p:nvPicPr>
              <p:cNvPr id="35" name="Picture 2" descr="C:\Users\shadi\Desktop\hd-blogshapes\hd-blogshapes\filled-box1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9937" y="5168169"/>
                <a:ext cx="828686" cy="95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3962400" y="5823643"/>
                <a:ext cx="614271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latin typeface="Indie Flower" panose="02000000000000000000" pitchFamily="2" charset="0"/>
                  </a:rPr>
                  <a:t>EBS</a:t>
                </a:r>
                <a:endParaRPr lang="en-US" b="1" dirty="0">
                  <a:solidFill>
                    <a:schemeClr val="bg1"/>
                  </a:solidFill>
                  <a:latin typeface="Indie Flower" panose="02000000000000000000" pitchFamily="2" charset="0"/>
                </a:endParaRPr>
              </a:p>
            </p:txBody>
          </p:sp>
        </p:grpSp>
        <p:pic>
          <p:nvPicPr>
            <p:cNvPr id="38" name="Picture 4" descr="C:\Users\shadi\AppData\Local\Microsoft\Windows\Temporary Internet Files\Content.IE5\8PS2C6LG\MC900442142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87" y="5037187"/>
              <a:ext cx="525413" cy="52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9" name="Curved Connector 48"/>
          <p:cNvCxnSpPr>
            <a:stCxn id="29" idx="3"/>
          </p:cNvCxnSpPr>
          <p:nvPr/>
        </p:nvCxnSpPr>
        <p:spPr>
          <a:xfrm flipV="1">
            <a:off x="3254786" y="3654757"/>
            <a:ext cx="3917528" cy="307958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172314" y="3022944"/>
            <a:ext cx="828686" cy="993443"/>
            <a:chOff x="7172314" y="3429000"/>
            <a:chExt cx="828686" cy="993443"/>
          </a:xfrm>
        </p:grpSpPr>
        <p:pic>
          <p:nvPicPr>
            <p:cNvPr id="6152" name="Picture 8" descr="C:\Users\shadi\AppData\Local\Microsoft\Windows\Temporary Internet Files\Content.IE5\8PS2C6LG\MC900339642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548804"/>
              <a:ext cx="533400" cy="53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Group 41"/>
            <p:cNvGrpSpPr/>
            <p:nvPr/>
          </p:nvGrpSpPr>
          <p:grpSpPr>
            <a:xfrm>
              <a:off x="7172314" y="3429000"/>
              <a:ext cx="828686" cy="993443"/>
              <a:chOff x="5791200" y="4147785"/>
              <a:chExt cx="828686" cy="993443"/>
            </a:xfrm>
          </p:grpSpPr>
          <p:pic>
            <p:nvPicPr>
              <p:cNvPr id="43" name="Picture 2" descr="C:\Users\shadi\Desktop\hd-blogshapes\hd-blogshapes\filled-box1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147785"/>
                <a:ext cx="828686" cy="95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867400" y="4792671"/>
                <a:ext cx="540533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latin typeface="Indie Flower" panose="02000000000000000000" pitchFamily="2" charset="0"/>
                  </a:rPr>
                  <a:t>VPC</a:t>
                </a:r>
                <a:endParaRPr lang="en-US" b="1" dirty="0">
                  <a:solidFill>
                    <a:schemeClr val="bg1"/>
                  </a:solidFill>
                  <a:latin typeface="Indie Flower" panose="02000000000000000000" pitchFamily="2" charset="0"/>
                </a:endParaRPr>
              </a:p>
            </p:txBody>
          </p:sp>
        </p:grpSp>
      </p:grpSp>
      <p:pic>
        <p:nvPicPr>
          <p:cNvPr id="9218" name="Picture 2" descr="http://www.clker.com/cliparts/i/L/f/X/r/D/question-mark-hi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02" y="62643"/>
            <a:ext cx="818619" cy="13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7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16092" cy="10207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Platform Services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  <p:sp>
        <p:nvSpPr>
          <p:cNvPr id="6" name="Cloud 5"/>
          <p:cNvSpPr/>
          <p:nvPr/>
        </p:nvSpPr>
        <p:spPr>
          <a:xfrm>
            <a:off x="381000" y="1981199"/>
            <a:ext cx="8534400" cy="4569547"/>
          </a:xfrm>
          <a:prstGeom prst="cloud">
            <a:avLst/>
          </a:prstGeom>
          <a:noFill/>
          <a:ln w="101600">
            <a:solidFill>
              <a:schemeClr val="tx1"/>
            </a:solidFill>
            <a:miter lim="800000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Users\shadi\Desktop\hd-blogshapes\hd-blogshapes\person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99" y="1477963"/>
            <a:ext cx="48260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hadi\Desktop\hd-blogshapes\hd-blogshapes\arrow-black-curve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2000" y="1752599"/>
            <a:ext cx="1371599" cy="13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>
            <a:endCxn id="5122" idx="1"/>
          </p:cNvCxnSpPr>
          <p:nvPr/>
        </p:nvCxnSpPr>
        <p:spPr>
          <a:xfrm flipV="1">
            <a:off x="3200400" y="2841008"/>
            <a:ext cx="1762114" cy="967728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37" idx="1"/>
          </p:cNvCxnSpPr>
          <p:nvPr/>
        </p:nvCxnSpPr>
        <p:spPr>
          <a:xfrm>
            <a:off x="3200400" y="4290535"/>
            <a:ext cx="2209800" cy="471105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35" idx="1"/>
          </p:cNvCxnSpPr>
          <p:nvPr/>
        </p:nvCxnSpPr>
        <p:spPr>
          <a:xfrm>
            <a:off x="2286000" y="4495799"/>
            <a:ext cx="1066800" cy="78645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61165" y="5254823"/>
            <a:ext cx="2730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4"/>
              </a:rPr>
              <a:t>http://aws.amazon.com/dynamodb/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69942" y="3285425"/>
            <a:ext cx="3267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5"/>
              </a:rPr>
              <a:t>http://aws.amazon.com/elasticmapreduce/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5802868"/>
            <a:ext cx="3129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6"/>
              </a:rPr>
              <a:t>http://aws.amazon.com/elasticbeanstalk/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3529" y="4035623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7"/>
              </a:rPr>
              <a:t>http://aws.amazon.com/rds/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62514" y="2362200"/>
            <a:ext cx="828686" cy="1004455"/>
            <a:chOff x="4419600" y="2362200"/>
            <a:chExt cx="828686" cy="1004455"/>
          </a:xfrm>
        </p:grpSpPr>
        <p:pic>
          <p:nvPicPr>
            <p:cNvPr id="5122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362200"/>
              <a:ext cx="828686" cy="9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13996" y="3018098"/>
              <a:ext cx="556563" cy="348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EMR</a:t>
              </a:r>
              <a:endParaRPr lang="en-US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10200" y="4189280"/>
            <a:ext cx="1219200" cy="1144720"/>
            <a:chOff x="5791200" y="4147785"/>
            <a:chExt cx="1219200" cy="1144720"/>
          </a:xfrm>
        </p:grpSpPr>
        <p:pic>
          <p:nvPicPr>
            <p:cNvPr id="37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147785"/>
              <a:ext cx="1219200" cy="114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832765" y="4937361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Indie Flower" panose="02000000000000000000" pitchFamily="2" charset="0"/>
                </a:rPr>
                <a:t>DynamoDB</a:t>
              </a:r>
              <a:endParaRPr lang="en-US" sz="1400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31585" y="4667323"/>
            <a:ext cx="1085493" cy="1229861"/>
            <a:chOff x="3888722" y="4895923"/>
            <a:chExt cx="1085493" cy="1229861"/>
          </a:xfrm>
        </p:grpSpPr>
        <p:pic>
          <p:nvPicPr>
            <p:cNvPr id="35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37" y="4895923"/>
              <a:ext cx="1064278" cy="1229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888722" y="5791200"/>
              <a:ext cx="1011815" cy="320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Beanstalk</a:t>
              </a:r>
              <a:endParaRPr lang="en-US" sz="1600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cxnSp>
        <p:nvCxnSpPr>
          <p:cNvPr id="49" name="Curved Connector 48"/>
          <p:cNvCxnSpPr/>
          <p:nvPr/>
        </p:nvCxnSpPr>
        <p:spPr>
          <a:xfrm flipV="1">
            <a:off x="3352801" y="3706264"/>
            <a:ext cx="3971913" cy="256451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324714" y="3122174"/>
            <a:ext cx="828686" cy="992626"/>
            <a:chOff x="6449468" y="3671370"/>
            <a:chExt cx="828686" cy="992626"/>
          </a:xfrm>
        </p:grpSpPr>
        <p:pic>
          <p:nvPicPr>
            <p:cNvPr id="43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9468" y="3671370"/>
              <a:ext cx="828686" cy="9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477000" y="4315439"/>
              <a:ext cx="627095" cy="348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RDS</a:t>
              </a:r>
              <a:endParaRPr lang="en-US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1836" y="3529874"/>
            <a:ext cx="3013364" cy="1118326"/>
            <a:chOff x="3616036" y="3453674"/>
            <a:chExt cx="3013364" cy="1118326"/>
          </a:xfrm>
        </p:grpSpPr>
        <p:pic>
          <p:nvPicPr>
            <p:cNvPr id="40" name="Picture 10" descr="C:\Users\shadi\Desktop\hd-blogshapes\hd-blogshapes\circle-transp-red6.png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036" y="3453674"/>
              <a:ext cx="3013364" cy="111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088620" y="3811987"/>
              <a:ext cx="2068195" cy="377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Platform Services</a:t>
              </a:r>
              <a:endPara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17410" name="Picture 2" descr="http://pentahoadmin.files.wordpress.com/2013/03/hadoop-elephan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14" y="2520889"/>
            <a:ext cx="519136" cy="38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2" name="Picture 4" descr="http://3.bp.blogspot.com/-ZeYZpE3tESU/UOz8-49WYvI/AAAAAAAAAP8/vt0-vDzXxwk/s72-c/database-developer-Eastbourne-Brighton-Sussex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25" y="3276600"/>
            <a:ext cx="429664" cy="42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bodhtree.com/blog/wp-content/uploads/2013/08/nosql_logo_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64" y="4387363"/>
            <a:ext cx="794836" cy="470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6" name="Picture 8" descr="http://clipartist.info/RSS/openclipart.org/2011/August/13-Saturday/server-999p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87" y="4861316"/>
            <a:ext cx="392520" cy="60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620892" cy="1020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Indie Flower" panose="02000000000000000000" pitchFamily="2" charset="0"/>
              </a:rPr>
              <a:t>Amazon Elastic </a:t>
            </a:r>
            <a:r>
              <a:rPr lang="en-US" sz="3600" dirty="0" err="1" smtClean="0">
                <a:latin typeface="Indie Flower" panose="02000000000000000000" pitchFamily="2" charset="0"/>
              </a:rPr>
              <a:t>MapReduce</a:t>
            </a:r>
            <a:r>
              <a:rPr lang="en-US" sz="3600" dirty="0">
                <a:latin typeface="Indie Flower" panose="02000000000000000000" pitchFamily="2" charset="0"/>
              </a:rPr>
              <a:t> </a:t>
            </a:r>
            <a:r>
              <a:rPr lang="en-US" sz="3600" dirty="0" smtClean="0">
                <a:latin typeface="Indie Flower" panose="02000000000000000000" pitchFamily="2" charset="0"/>
              </a:rPr>
              <a:t>(EMR)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Amazon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EMR </a:t>
            </a:r>
            <a:r>
              <a:rPr lang="en-US" sz="1800" dirty="0">
                <a:latin typeface="Indie Flower" panose="02000000000000000000" pitchFamily="2" charset="0"/>
              </a:rPr>
              <a:t>is a web service that makes it easy to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quickly and cost-effectively process vast amounts of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data </a:t>
            </a:r>
            <a:r>
              <a:rPr lang="en-US" sz="1800" dirty="0" smtClean="0">
                <a:latin typeface="Indie Flower" panose="02000000000000000000" pitchFamily="2" charset="0"/>
              </a:rPr>
              <a:t>using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Hadoop</a:t>
            </a:r>
            <a:r>
              <a:rPr lang="en-US" sz="1800" dirty="0" smtClean="0">
                <a:latin typeface="Indie Flower" panose="02000000000000000000" pitchFamily="2" charset="0"/>
              </a:rPr>
              <a:t>.</a:t>
            </a:r>
          </a:p>
          <a:p>
            <a:pPr algn="just"/>
            <a:r>
              <a:rPr lang="en-US" sz="1800" dirty="0">
                <a:latin typeface="Indie Flower" panose="02000000000000000000" pitchFamily="2" charset="0"/>
              </a:rPr>
              <a:t>Amazon EMR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distribute</a:t>
            </a:r>
            <a:r>
              <a:rPr lang="en-US" sz="1800" dirty="0" smtClean="0">
                <a:latin typeface="Indie Flower" panose="02000000000000000000" pitchFamily="2" charset="0"/>
              </a:rPr>
              <a:t> the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data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and processing </a:t>
            </a:r>
            <a:r>
              <a:rPr lang="en-US" sz="1800" dirty="0">
                <a:latin typeface="Indie Flower" panose="02000000000000000000" pitchFamily="2" charset="0"/>
              </a:rPr>
              <a:t>across a resizable cluster of Amazon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EC2 instances</a:t>
            </a:r>
            <a:r>
              <a:rPr lang="en-US" sz="1800" dirty="0">
                <a:latin typeface="Indie Flower" panose="02000000000000000000" pitchFamily="2" charset="0"/>
              </a:rPr>
              <a:t>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With </a:t>
            </a:r>
            <a:r>
              <a:rPr lang="en-US" sz="1800" dirty="0">
                <a:latin typeface="Indie Flower" panose="02000000000000000000" pitchFamily="2" charset="0"/>
              </a:rPr>
              <a:t>Amazon EMR you can launch a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persistent cluster </a:t>
            </a:r>
            <a:r>
              <a:rPr lang="en-US" sz="1800" dirty="0">
                <a:latin typeface="Indie Flower" panose="02000000000000000000" pitchFamily="2" charset="0"/>
              </a:rPr>
              <a:t>that stays up indefinitely or a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temporary cluster </a:t>
            </a:r>
            <a:r>
              <a:rPr lang="en-US" sz="1800" dirty="0">
                <a:latin typeface="Indie Flower" panose="02000000000000000000" pitchFamily="2" charset="0"/>
              </a:rPr>
              <a:t>that terminates after the analysis is complete.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Amazon </a:t>
            </a:r>
            <a:r>
              <a:rPr lang="en-US" sz="1800" dirty="0">
                <a:latin typeface="Indie Flower" panose="02000000000000000000" pitchFamily="2" charset="0"/>
              </a:rPr>
              <a:t>EMR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supports a variety </a:t>
            </a:r>
            <a:r>
              <a:rPr lang="en-US" sz="1800" dirty="0">
                <a:latin typeface="Indie Flower" panose="02000000000000000000" pitchFamily="2" charset="0"/>
              </a:rPr>
              <a:t>of Amazon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EC2 instance types </a:t>
            </a:r>
            <a:r>
              <a:rPr lang="en-US" sz="1800" dirty="0" smtClean="0">
                <a:latin typeface="Indie Flower" panose="02000000000000000000" pitchFamily="2" charset="0"/>
              </a:rPr>
              <a:t>and </a:t>
            </a:r>
            <a:r>
              <a:rPr lang="en-US" sz="1800" dirty="0">
                <a:latin typeface="Indie Flower" panose="02000000000000000000" pitchFamily="2" charset="0"/>
              </a:rPr>
              <a:t>Amazon EC2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pricing options </a:t>
            </a:r>
            <a:r>
              <a:rPr lang="en-US" sz="1800" dirty="0">
                <a:latin typeface="Indie Flower" panose="02000000000000000000" pitchFamily="2" charset="0"/>
              </a:rPr>
              <a:t>(On-Demand, Reserved, and Spot).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When launching </a:t>
            </a:r>
            <a:r>
              <a:rPr lang="en-US" sz="1800" dirty="0">
                <a:latin typeface="Indie Flower" panose="02000000000000000000" pitchFamily="2" charset="0"/>
              </a:rPr>
              <a:t>an Amazon EMR cluster (also called a "job flow"), you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choose</a:t>
            </a:r>
            <a:r>
              <a:rPr lang="en-US" sz="1800" dirty="0">
                <a:latin typeface="Indie Flower" panose="02000000000000000000" pitchFamily="2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how many </a:t>
            </a:r>
            <a:r>
              <a:rPr lang="en-US" sz="1800" dirty="0">
                <a:latin typeface="Indie Flower" panose="02000000000000000000" pitchFamily="2" charset="0"/>
              </a:rPr>
              <a:t>and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what type </a:t>
            </a:r>
            <a:r>
              <a:rPr lang="en-US" sz="1800" dirty="0">
                <a:latin typeface="Indie Flower" panose="02000000000000000000" pitchFamily="2" charset="0"/>
              </a:rPr>
              <a:t>of Amazon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EC2 Instances </a:t>
            </a:r>
            <a:r>
              <a:rPr lang="en-US" sz="1800" dirty="0">
                <a:latin typeface="Indie Flower" panose="02000000000000000000" pitchFamily="2" charset="0"/>
              </a:rPr>
              <a:t>to provision.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The </a:t>
            </a:r>
            <a:r>
              <a:rPr lang="en-US" sz="1800" dirty="0">
                <a:latin typeface="Indie Flower" panose="02000000000000000000" pitchFamily="2" charset="0"/>
              </a:rPr>
              <a:t>Amazon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EMR price </a:t>
            </a:r>
            <a:r>
              <a:rPr lang="en-US" sz="1800" dirty="0">
                <a:latin typeface="Indie Flower" panose="02000000000000000000" pitchFamily="2" charset="0"/>
              </a:rPr>
              <a:t>is in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addition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</a:t>
            </a:r>
            <a:r>
              <a:rPr lang="en-US" sz="1800" dirty="0">
                <a:latin typeface="Indie Flower" panose="02000000000000000000" pitchFamily="2" charset="0"/>
              </a:rPr>
              <a:t>to the Amazon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EC2 price</a:t>
            </a:r>
            <a:r>
              <a:rPr lang="en-US" sz="1800" dirty="0" smtClean="0">
                <a:latin typeface="Indie Flower" panose="02000000000000000000" pitchFamily="2" charset="0"/>
              </a:rPr>
              <a:t>.</a:t>
            </a:r>
          </a:p>
          <a:p>
            <a:pPr algn="just"/>
            <a:r>
              <a:rPr lang="en-US" sz="1800" dirty="0">
                <a:latin typeface="Indie Flower" panose="02000000000000000000" pitchFamily="2" charset="0"/>
              </a:rPr>
              <a:t>Amazon EMR is used in a variety of applications, including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log analysis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web indexing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data warehousing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machine learning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financial analysis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scientific simulation</a:t>
            </a:r>
            <a:r>
              <a:rPr lang="en-US" sz="1800" dirty="0">
                <a:latin typeface="Indie Flower" panose="02000000000000000000" pitchFamily="2" charset="0"/>
              </a:rPr>
              <a:t>, and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bioinformatics</a:t>
            </a:r>
            <a:r>
              <a:rPr lang="en-US" sz="1800" dirty="0">
                <a:latin typeface="Indie Flower" panose="02000000000000000000" pitchFamily="2" charset="0"/>
              </a:rPr>
              <a:t>.</a:t>
            </a:r>
          </a:p>
          <a:p>
            <a:pPr algn="just"/>
            <a:endParaRPr lang="en-US" sz="1800" b="1" dirty="0">
              <a:solidFill>
                <a:schemeClr val="accent2">
                  <a:lumMod val="75000"/>
                </a:schemeClr>
              </a:solidFill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2625063" cy="55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 rot="19045773">
            <a:off x="-134694" y="383730"/>
            <a:ext cx="2068930" cy="858371"/>
            <a:chOff x="3616036" y="3453674"/>
            <a:chExt cx="3013364" cy="1118326"/>
          </a:xfrm>
        </p:grpSpPr>
        <p:pic>
          <p:nvPicPr>
            <p:cNvPr id="12" name="Picture 10" descr="C:\Users\shadi\Desktop\hd-blogshapes\hd-blogshapes\circle-transp-red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036" y="3453674"/>
              <a:ext cx="3013364" cy="111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01929" y="3793736"/>
              <a:ext cx="2441577" cy="41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Platform Services</a:t>
              </a:r>
              <a:endPara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2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Who is Amazon !!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5029200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Indie Flower" panose="02000000000000000000" pitchFamily="2" charset="0"/>
              </a:rPr>
              <a:t>American international multibillion dollar electronic commerce company with headquarters in Seattle, Washington, </a:t>
            </a:r>
            <a:r>
              <a:rPr lang="en-US" sz="3200" dirty="0" smtClean="0">
                <a:latin typeface="Indie Flower" panose="02000000000000000000" pitchFamily="2" charset="0"/>
              </a:rPr>
              <a:t>USA.</a:t>
            </a:r>
          </a:p>
          <a:p>
            <a:pPr lvl="1" algn="just"/>
            <a:r>
              <a:rPr lang="en-US" sz="2400" dirty="0" smtClean="0">
                <a:latin typeface="Indie Flower" panose="02000000000000000000" pitchFamily="2" charset="0"/>
              </a:rPr>
              <a:t>started in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1995</a:t>
            </a:r>
            <a:r>
              <a:rPr lang="en-US" sz="2400" dirty="0">
                <a:latin typeface="Indie Flower" panose="02000000000000000000" pitchFamily="2" charset="0"/>
              </a:rPr>
              <a:t> by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Jeff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Bezos</a:t>
            </a:r>
            <a:r>
              <a:rPr lang="en-US" sz="2400" dirty="0" smtClean="0">
                <a:latin typeface="Indie Flower" panose="02000000000000000000" pitchFamily="2" charset="0"/>
              </a:rPr>
              <a:t> as </a:t>
            </a:r>
            <a:r>
              <a:rPr lang="en-US" sz="2400" dirty="0">
                <a:latin typeface="Indie Flower" panose="02000000000000000000" pitchFamily="2" charset="0"/>
              </a:rPr>
              <a:t>an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online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bookstore</a:t>
            </a:r>
            <a:r>
              <a:rPr lang="en-US" sz="2400" dirty="0">
                <a:latin typeface="Indie Flower" panose="02000000000000000000" pitchFamily="2" charset="0"/>
              </a:rPr>
              <a:t>.</a:t>
            </a:r>
            <a:endParaRPr lang="en-US" sz="2400" dirty="0" smtClean="0">
              <a:latin typeface="Indie Flower" panose="02000000000000000000" pitchFamily="2" charset="0"/>
            </a:endParaRPr>
          </a:p>
          <a:p>
            <a:pPr lvl="1" algn="just"/>
            <a:r>
              <a:rPr lang="en-US" sz="2400" dirty="0" smtClean="0">
                <a:latin typeface="Indie Flower" panose="02000000000000000000" pitchFamily="2" charset="0"/>
              </a:rPr>
              <a:t>but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soon diversified</a:t>
            </a:r>
            <a:r>
              <a:rPr lang="en-US" sz="2400" dirty="0">
                <a:latin typeface="Indie Flower" panose="02000000000000000000" pitchFamily="2" charset="0"/>
              </a:rPr>
              <a:t>, selling DVDs, VHSs, CDs, video and MP3 downloads/streaming, software, video games, electronics, apparel, furniture, food, toys, and jewelry. </a:t>
            </a:r>
            <a:endParaRPr lang="en-US" sz="2400" dirty="0" smtClean="0">
              <a:latin typeface="Indie Flower" panose="02000000000000000000" pitchFamily="2" charset="0"/>
            </a:endParaRPr>
          </a:p>
          <a:p>
            <a:pPr lvl="1" algn="just"/>
            <a:r>
              <a:rPr lang="en-US" sz="2400" dirty="0" smtClean="0">
                <a:latin typeface="Indie Flower" panose="02000000000000000000" pitchFamily="2" charset="0"/>
              </a:rPr>
              <a:t>The </a:t>
            </a:r>
            <a:r>
              <a:rPr lang="en-US" sz="2400" dirty="0">
                <a:latin typeface="Indie Flower" panose="02000000000000000000" pitchFamily="2" charset="0"/>
              </a:rPr>
              <a:t>company also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produces consumer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electronics</a:t>
            </a:r>
            <a:r>
              <a:rPr lang="en-US" sz="2400" dirty="0" smtClean="0">
                <a:latin typeface="Indie Flower" panose="02000000000000000000" pitchFamily="2" charset="0"/>
              </a:rPr>
              <a:t>: Kindle    e-book </a:t>
            </a:r>
            <a:r>
              <a:rPr lang="en-US" sz="2400" dirty="0">
                <a:latin typeface="Indie Flower" panose="02000000000000000000" pitchFamily="2" charset="0"/>
              </a:rPr>
              <a:t>reader and the Kindle Fire tablet </a:t>
            </a:r>
            <a:r>
              <a:rPr lang="en-US" sz="2400" dirty="0" smtClean="0">
                <a:latin typeface="Indie Flower" panose="02000000000000000000" pitchFamily="2" charset="0"/>
              </a:rPr>
              <a:t>computer.</a:t>
            </a:r>
          </a:p>
          <a:p>
            <a:pPr lvl="1" algn="just"/>
            <a:r>
              <a:rPr lang="en-US" sz="2400" dirty="0" smtClean="0">
                <a:latin typeface="Indie Flower" panose="02000000000000000000" pitchFamily="2" charset="0"/>
              </a:rPr>
              <a:t>In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2006</a:t>
            </a:r>
            <a:r>
              <a:rPr lang="en-US" sz="2400" dirty="0" smtClean="0">
                <a:latin typeface="Indie Flower" panose="02000000000000000000" pitchFamily="2" charset="0"/>
              </a:rPr>
              <a:t>, Amazon officially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launched</a:t>
            </a:r>
            <a:r>
              <a:rPr lang="en-US" sz="2400" dirty="0" smtClean="0">
                <a:latin typeface="Indie Flower" panose="02000000000000000000" pitchFamily="2" charset="0"/>
              </a:rPr>
              <a:t> the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Amazon Web Services (AWS)</a:t>
            </a:r>
            <a:r>
              <a:rPr lang="en-US" sz="2400" dirty="0" smtClean="0">
                <a:latin typeface="Indie Flower" panose="02000000000000000000" pitchFamily="2" charset="0"/>
              </a:rPr>
              <a:t> to became a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major provider of cloud computing services</a:t>
            </a:r>
            <a:r>
              <a:rPr lang="en-US" sz="2400" dirty="0">
                <a:latin typeface="Indie Flower" panose="02000000000000000000" pitchFamily="2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92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849492" cy="10207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Indie Flower" panose="02000000000000000000" pitchFamily="2" charset="0"/>
              </a:rPr>
              <a:t>Amazon Relational Database Service </a:t>
            </a:r>
            <a:r>
              <a:rPr lang="en-US" sz="3600" dirty="0" smtClean="0">
                <a:latin typeface="Indie Flower" panose="02000000000000000000" pitchFamily="2" charset="0"/>
              </a:rPr>
              <a:t>(RDS)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7244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Amazon RDS </a:t>
            </a:r>
            <a:r>
              <a:rPr lang="en-US" sz="1800" dirty="0">
                <a:latin typeface="Indie Flower" panose="02000000000000000000" pitchFamily="2" charset="0"/>
              </a:rPr>
              <a:t>is a web service that makes it easy to set up, operate, and scale a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relational database in the cloud</a:t>
            </a:r>
            <a:r>
              <a:rPr lang="en-US" sz="1800" dirty="0">
                <a:latin typeface="Indie Flower" panose="02000000000000000000" pitchFamily="2" charset="0"/>
              </a:rPr>
              <a:t>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Amazon </a:t>
            </a:r>
            <a:r>
              <a:rPr lang="en-US" sz="1800" dirty="0">
                <a:latin typeface="Indie Flower" panose="02000000000000000000" pitchFamily="2" charset="0"/>
              </a:rPr>
              <a:t>RDS gives </a:t>
            </a:r>
            <a:r>
              <a:rPr lang="en-US" sz="1800" dirty="0" smtClean="0">
                <a:latin typeface="Indie Flower" panose="02000000000000000000" pitchFamily="2" charset="0"/>
              </a:rPr>
              <a:t>access </a:t>
            </a:r>
            <a:r>
              <a:rPr lang="en-US" sz="1800" dirty="0">
                <a:latin typeface="Indie Flower" panose="02000000000000000000" pitchFamily="2" charset="0"/>
              </a:rPr>
              <a:t>to the capabilities of a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familiar MySQL, Oracle or Microsoft SQL Server database engine. 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  <a:latin typeface="Indie Flower" panose="02000000000000000000" pitchFamily="2" charset="0"/>
            </a:endParaRPr>
          </a:p>
          <a:p>
            <a:pPr lvl="1" algn="just"/>
            <a:r>
              <a:rPr lang="en-US" sz="1600" dirty="0">
                <a:latin typeface="Indie Flower" panose="02000000000000000000" pitchFamily="2" charset="0"/>
              </a:rPr>
              <a:t>C</a:t>
            </a:r>
            <a:r>
              <a:rPr lang="en-US" sz="1600" dirty="0" smtClean="0">
                <a:latin typeface="Indie Flower" panose="02000000000000000000" pitchFamily="2" charset="0"/>
              </a:rPr>
              <a:t>ode</a:t>
            </a:r>
            <a:r>
              <a:rPr lang="en-US" sz="1600" dirty="0">
                <a:latin typeface="Indie Flower" panose="02000000000000000000" pitchFamily="2" charset="0"/>
              </a:rPr>
              <a:t>, applications, and tools </a:t>
            </a:r>
            <a:r>
              <a:rPr lang="en-US" sz="1600" dirty="0" smtClean="0">
                <a:latin typeface="Indie Flower" panose="02000000000000000000" pitchFamily="2" charset="0"/>
              </a:rPr>
              <a:t>already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used with existing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databases can be used with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RDS</a:t>
            </a:r>
            <a:r>
              <a:rPr lang="en-US" sz="1600" dirty="0">
                <a:latin typeface="Indie Flower" panose="02000000000000000000" pitchFamily="2" charset="0"/>
              </a:rPr>
              <a:t>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Amazon </a:t>
            </a:r>
            <a:r>
              <a:rPr lang="en-US" sz="1800" dirty="0">
                <a:latin typeface="Indie Flower" panose="02000000000000000000" pitchFamily="2" charset="0"/>
              </a:rPr>
              <a:t>RDS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automatically patches the database software and backs up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the database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storing the backups for a user-defined retention period </a:t>
            </a:r>
            <a:r>
              <a:rPr lang="en-US" sz="1800" dirty="0">
                <a:latin typeface="Indie Flower" panose="02000000000000000000" pitchFamily="2" charset="0"/>
              </a:rPr>
              <a:t>and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enabling point-in-time recovery</a:t>
            </a:r>
            <a:r>
              <a:rPr lang="en-US" sz="1800" dirty="0">
                <a:latin typeface="Indie Flower" panose="02000000000000000000" pitchFamily="2" charset="0"/>
              </a:rPr>
              <a:t>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>
                <a:latin typeface="Indie Flower" panose="02000000000000000000" pitchFamily="2" charset="0"/>
              </a:rPr>
              <a:t>Amazon RDS </a:t>
            </a:r>
            <a:r>
              <a:rPr lang="en-US" sz="1800" dirty="0" smtClean="0">
                <a:latin typeface="Indie Flower" panose="02000000000000000000" pitchFamily="2" charset="0"/>
              </a:rPr>
              <a:t>provides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scaling</a:t>
            </a:r>
            <a:r>
              <a:rPr lang="en-US" sz="1800" dirty="0" smtClean="0">
                <a:latin typeface="Indie Flower" panose="02000000000000000000" pitchFamily="2" charset="0"/>
              </a:rPr>
              <a:t> </a:t>
            </a:r>
            <a:r>
              <a:rPr lang="en-US" sz="1800" dirty="0">
                <a:latin typeface="Indie Flower" panose="02000000000000000000" pitchFamily="2" charset="0"/>
              </a:rPr>
              <a:t>the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compute resources </a:t>
            </a:r>
            <a:r>
              <a:rPr lang="en-US" sz="1800" dirty="0">
                <a:latin typeface="Indie Flower" panose="02000000000000000000" pitchFamily="2" charset="0"/>
              </a:rPr>
              <a:t>or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storage capacity </a:t>
            </a:r>
            <a:r>
              <a:rPr lang="en-US" sz="1800" dirty="0">
                <a:latin typeface="Indie Flower" panose="02000000000000000000" pitchFamily="2" charset="0"/>
              </a:rPr>
              <a:t>associated with </a:t>
            </a:r>
            <a:r>
              <a:rPr lang="en-US" sz="1800" dirty="0" smtClean="0">
                <a:latin typeface="Indie Flower" panose="02000000000000000000" pitchFamily="2" charset="0"/>
              </a:rPr>
              <a:t>the Database Instance.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Pay</a:t>
            </a:r>
            <a:r>
              <a:rPr lang="en-US" sz="1800" dirty="0">
                <a:latin typeface="Indie Flower" panose="02000000000000000000" pitchFamily="2" charset="0"/>
              </a:rPr>
              <a:t> only for the resources </a:t>
            </a:r>
            <a:r>
              <a:rPr lang="en-US" sz="1800" dirty="0" smtClean="0">
                <a:latin typeface="Indie Flower" panose="02000000000000000000" pitchFamily="2" charset="0"/>
              </a:rPr>
              <a:t>actually consumed,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based on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the DB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Instance hours consumed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database storage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backup storage, </a:t>
            </a:r>
            <a:r>
              <a:rPr lang="en-US" sz="1800" dirty="0">
                <a:latin typeface="Indie Flower" panose="02000000000000000000" pitchFamily="2" charset="0"/>
              </a:rPr>
              <a:t>and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data transfer</a:t>
            </a:r>
            <a:r>
              <a:rPr lang="en-US" sz="1800" dirty="0" smtClean="0">
                <a:latin typeface="Indie Flower" panose="02000000000000000000" pitchFamily="2" charset="0"/>
              </a:rPr>
              <a:t>.</a:t>
            </a:r>
          </a:p>
          <a:p>
            <a:pPr lvl="1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On-Demand DB Instances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 </a:t>
            </a:r>
            <a:r>
              <a:rPr lang="en-US" sz="1600" dirty="0" smtClean="0">
                <a:latin typeface="Indie Flower" panose="02000000000000000000" pitchFamily="2" charset="0"/>
              </a:rPr>
              <a:t>let </a:t>
            </a:r>
            <a:r>
              <a:rPr lang="en-US" sz="1600" dirty="0">
                <a:latin typeface="Indie Flower" panose="02000000000000000000" pitchFamily="2" charset="0"/>
              </a:rPr>
              <a:t>you pay for compute capacity by the hour with no long-term commitments.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Reserved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DB Instances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 </a:t>
            </a:r>
            <a:r>
              <a:rPr lang="en-US" sz="1600" dirty="0" smtClean="0">
                <a:latin typeface="Indie Flower" panose="02000000000000000000" pitchFamily="2" charset="0"/>
              </a:rPr>
              <a:t>give the </a:t>
            </a:r>
            <a:r>
              <a:rPr lang="en-US" sz="1600" dirty="0">
                <a:latin typeface="Indie Flower" panose="02000000000000000000" pitchFamily="2" charset="0"/>
              </a:rPr>
              <a:t>option to make a low, one-time payment for each DB Instance </a:t>
            </a:r>
            <a:r>
              <a:rPr lang="en-US" sz="1600" dirty="0" smtClean="0">
                <a:latin typeface="Indie Flower" panose="02000000000000000000" pitchFamily="2" charset="0"/>
              </a:rPr>
              <a:t>and </a:t>
            </a:r>
            <a:r>
              <a:rPr lang="en-US" sz="1600" dirty="0">
                <a:latin typeface="Indie Flower" panose="02000000000000000000" pitchFamily="2" charset="0"/>
              </a:rPr>
              <a:t>in turn receive a significant discount on the hourly usage charge for that DB Instance</a:t>
            </a:r>
            <a:r>
              <a:rPr lang="en-US" sz="1400" dirty="0">
                <a:latin typeface="Indie Flower" panose="02000000000000000000" pitchFamily="2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 rot="19045773">
            <a:off x="-134694" y="383730"/>
            <a:ext cx="2068930" cy="858371"/>
            <a:chOff x="3616036" y="3453674"/>
            <a:chExt cx="3013364" cy="1118326"/>
          </a:xfrm>
        </p:grpSpPr>
        <p:pic>
          <p:nvPicPr>
            <p:cNvPr id="12" name="Picture 10" descr="C:\Users\shadi\Desktop\hd-blogshapes\hd-blogshapes\circle-transp-red6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036" y="3453674"/>
              <a:ext cx="3013364" cy="111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01929" y="3793736"/>
              <a:ext cx="2441577" cy="41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Platform Services</a:t>
              </a:r>
              <a:endPara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21" y="122044"/>
            <a:ext cx="3227503" cy="563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10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ndie Flower" panose="02000000000000000000" pitchFamily="2" charset="0"/>
              </a:rPr>
              <a:t>SQL Databases</a:t>
            </a:r>
            <a:endParaRPr lang="en-US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534400" cy="44196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relational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databases (SQL Databases)</a:t>
            </a:r>
            <a:r>
              <a:rPr lang="en-US" dirty="0" smtClean="0">
                <a:latin typeface="Indie Flower" panose="02000000000000000000" pitchFamily="2" charset="0"/>
              </a:rPr>
              <a:t>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ACID (Atomicity, Consistency, Isolation, Durability) </a:t>
            </a:r>
            <a:r>
              <a:rPr lang="en-US" dirty="0">
                <a:latin typeface="Indie Flower" panose="02000000000000000000" pitchFamily="2" charset="0"/>
              </a:rPr>
              <a:t>is a set of properties that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guarantee that database transactions are processed reliably</a:t>
            </a:r>
            <a:r>
              <a:rPr lang="en-US" dirty="0">
                <a:latin typeface="Indie Flower" panose="02000000000000000000" pitchFamily="2" charset="0"/>
              </a:rPr>
              <a:t>.</a:t>
            </a:r>
          </a:p>
          <a:p>
            <a:pPr lvl="1" algn="just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Atomicity</a:t>
            </a:r>
            <a:r>
              <a:rPr lang="en-US" dirty="0" smtClean="0">
                <a:latin typeface="Indie Flower" panose="02000000000000000000" pitchFamily="2" charset="0"/>
              </a:rPr>
              <a:t> </a:t>
            </a:r>
            <a:r>
              <a:rPr lang="en-US" dirty="0">
                <a:latin typeface="Indie Flower" panose="02000000000000000000" pitchFamily="2" charset="0"/>
              </a:rPr>
              <a:t>requires that each transaction is "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all or nothing</a:t>
            </a:r>
            <a:r>
              <a:rPr lang="en-US" dirty="0">
                <a:latin typeface="Indie Flower" panose="02000000000000000000" pitchFamily="2" charset="0"/>
              </a:rPr>
              <a:t>": if one part of the transaction fails, the entire transaction fails, and the database state is left unchanged. </a:t>
            </a:r>
          </a:p>
          <a:p>
            <a:pPr lvl="1" algn="just"/>
            <a:r>
              <a:rPr lang="en-US" dirty="0" smtClean="0">
                <a:latin typeface="Indie Flower" panose="02000000000000000000" pitchFamily="2" charset="0"/>
              </a:rPr>
              <a:t>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consistency</a:t>
            </a:r>
            <a:r>
              <a:rPr lang="en-US" dirty="0">
                <a:latin typeface="Indie Flower" panose="02000000000000000000" pitchFamily="2" charset="0"/>
              </a:rPr>
              <a:t> property ensures that any transaction will bring the database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from one valid state to another</a:t>
            </a:r>
            <a:r>
              <a:rPr lang="en-US" dirty="0">
                <a:latin typeface="Indie Flower" panose="02000000000000000000" pitchFamily="2" charset="0"/>
              </a:rPr>
              <a:t>. </a:t>
            </a:r>
          </a:p>
          <a:p>
            <a:pPr lvl="1" algn="just"/>
            <a:r>
              <a:rPr lang="en-US" dirty="0" smtClean="0">
                <a:latin typeface="Indie Flower" panose="02000000000000000000" pitchFamily="2" charset="0"/>
              </a:rPr>
              <a:t>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isolation</a:t>
            </a:r>
            <a:r>
              <a:rPr lang="en-US" dirty="0">
                <a:latin typeface="Indie Flower" panose="02000000000000000000" pitchFamily="2" charset="0"/>
              </a:rPr>
              <a:t> property ensures that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concurrent execution of transactions </a:t>
            </a:r>
            <a:r>
              <a:rPr lang="en-US" dirty="0">
                <a:latin typeface="Indie Flower" panose="02000000000000000000" pitchFamily="2" charset="0"/>
              </a:rPr>
              <a:t>results in a system state that would be obtained if transactions were executed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serially</a:t>
            </a:r>
            <a:r>
              <a:rPr lang="en-US" dirty="0" smtClean="0">
                <a:latin typeface="Indie Flower" panose="02000000000000000000" pitchFamily="2" charset="0"/>
              </a:rPr>
              <a:t>,.</a:t>
            </a:r>
            <a:endParaRPr lang="en-US" dirty="0">
              <a:latin typeface="Indie Flower" panose="02000000000000000000" pitchFamily="2" charset="0"/>
            </a:endParaRPr>
          </a:p>
          <a:p>
            <a:pPr lvl="1" algn="just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Durability</a:t>
            </a:r>
            <a:r>
              <a:rPr lang="en-US" dirty="0" smtClean="0">
                <a:latin typeface="Indie Flower" panose="02000000000000000000" pitchFamily="2" charset="0"/>
              </a:rPr>
              <a:t> </a:t>
            </a:r>
            <a:r>
              <a:rPr lang="en-US" dirty="0">
                <a:latin typeface="Indie Flower" panose="02000000000000000000" pitchFamily="2" charset="0"/>
              </a:rPr>
              <a:t>means that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once a transaction has been committed, it will remain so</a:t>
            </a:r>
            <a:r>
              <a:rPr lang="en-US" dirty="0">
                <a:latin typeface="Indie Flower" panose="02000000000000000000" pitchFamily="2" charset="0"/>
              </a:rPr>
              <a:t>, even in the event of power loss, crashes, or errors.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62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849492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ndie Flower" panose="02000000000000000000" pitchFamily="2" charset="0"/>
              </a:rPr>
              <a:t> Amazon </a:t>
            </a:r>
            <a:r>
              <a:rPr lang="en-US" sz="3600" dirty="0" err="1">
                <a:latin typeface="Indie Flower" panose="02000000000000000000" pitchFamily="2" charset="0"/>
              </a:rPr>
              <a:t>DynamoDB</a:t>
            </a:r>
            <a:r>
              <a:rPr lang="en-US" sz="3600" dirty="0">
                <a:latin typeface="Indie Flower" panose="02000000000000000000" pitchFamily="2" charset="0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15400" cy="4724400"/>
          </a:xfrm>
        </p:spPr>
        <p:txBody>
          <a:bodyPr>
            <a:noAutofit/>
          </a:bodyPr>
          <a:lstStyle/>
          <a:p>
            <a:pPr algn="just"/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DynamoDB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</a:t>
            </a:r>
            <a:r>
              <a:rPr lang="en-US" dirty="0">
                <a:latin typeface="Indie Flower" panose="02000000000000000000" pitchFamily="2" charset="0"/>
              </a:rPr>
              <a:t>is a fast, fully managed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NoSQL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database service </a:t>
            </a:r>
            <a:r>
              <a:rPr lang="en-US" dirty="0">
                <a:latin typeface="Indie Flower" panose="02000000000000000000" pitchFamily="2" charset="0"/>
              </a:rPr>
              <a:t>that makes it simple and cost-effective to store and retrieve any amount of data, and serve any level of request traffic. </a:t>
            </a:r>
            <a:endParaRPr lang="en-US" dirty="0" smtClean="0">
              <a:latin typeface="Indie Flower" panose="02000000000000000000" pitchFamily="2" charset="0"/>
            </a:endParaRPr>
          </a:p>
          <a:p>
            <a:pPr algn="just"/>
            <a:r>
              <a:rPr lang="en-US" dirty="0" smtClean="0">
                <a:latin typeface="Indie Flower" panose="02000000000000000000" pitchFamily="2" charset="0"/>
              </a:rPr>
              <a:t>All </a:t>
            </a:r>
            <a:r>
              <a:rPr lang="en-US" dirty="0">
                <a:latin typeface="Indie Flower" panose="02000000000000000000" pitchFamily="2" charset="0"/>
              </a:rPr>
              <a:t>data items are stored on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Solid State Drives (SSDs)</a:t>
            </a:r>
            <a:r>
              <a:rPr lang="en-US" dirty="0">
                <a:latin typeface="Indie Flower" panose="02000000000000000000" pitchFamily="2" charset="0"/>
              </a:rPr>
              <a:t>, and are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replicated</a:t>
            </a:r>
            <a:r>
              <a:rPr lang="en-US" dirty="0">
                <a:latin typeface="Indie Flower" panose="02000000000000000000" pitchFamily="2" charset="0"/>
              </a:rPr>
              <a:t> across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3 Availability Zones </a:t>
            </a:r>
            <a:r>
              <a:rPr lang="en-US" dirty="0">
                <a:latin typeface="Indie Flower" panose="02000000000000000000" pitchFamily="2" charset="0"/>
              </a:rPr>
              <a:t>for high availability and durability.</a:t>
            </a:r>
          </a:p>
          <a:p>
            <a:pPr algn="just"/>
            <a:r>
              <a:rPr lang="en-US" dirty="0" err="1">
                <a:latin typeface="Indie Flower" panose="02000000000000000000" pitchFamily="2" charset="0"/>
              </a:rPr>
              <a:t>DynamoDB</a:t>
            </a:r>
            <a:r>
              <a:rPr lang="en-US" dirty="0">
                <a:latin typeface="Indie Flower" panose="02000000000000000000" pitchFamily="2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tables do not have fixed schemas</a:t>
            </a:r>
            <a:r>
              <a:rPr lang="en-US" dirty="0">
                <a:latin typeface="Indie Flower" panose="02000000000000000000" pitchFamily="2" charset="0"/>
              </a:rPr>
              <a:t>, and each item may have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different number of attributes</a:t>
            </a:r>
            <a:r>
              <a:rPr lang="en-US" dirty="0">
                <a:latin typeface="Indie Flower" panose="02000000000000000000" pitchFamily="2" charset="0"/>
              </a:rPr>
              <a:t>. </a:t>
            </a:r>
            <a:endParaRPr lang="en-US" dirty="0" smtClean="0">
              <a:latin typeface="Indie Flower" panose="02000000000000000000" pitchFamily="2" charset="0"/>
            </a:endParaRPr>
          </a:p>
          <a:p>
            <a:pPr algn="just"/>
            <a:r>
              <a:rPr lang="en-US" dirty="0" err="1">
                <a:latin typeface="Indie Flower" panose="02000000000000000000" pitchFamily="2" charset="0"/>
              </a:rPr>
              <a:t>DynamoDB</a:t>
            </a:r>
            <a:r>
              <a:rPr lang="en-US" dirty="0">
                <a:latin typeface="Indie Flower" panose="02000000000000000000" pitchFamily="2" charset="0"/>
              </a:rPr>
              <a:t> has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no upfront costs </a:t>
            </a:r>
            <a:r>
              <a:rPr lang="en-US" dirty="0">
                <a:latin typeface="Indie Flower" panose="02000000000000000000" pitchFamily="2" charset="0"/>
              </a:rPr>
              <a:t>and </a:t>
            </a:r>
            <a:r>
              <a:rPr lang="en-US" dirty="0" smtClean="0">
                <a:latin typeface="Indie Flower" panose="02000000000000000000" pitchFamily="2" charset="0"/>
              </a:rPr>
              <a:t>implements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pay as you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go </a:t>
            </a:r>
            <a:r>
              <a:rPr lang="en-US" dirty="0" smtClean="0">
                <a:latin typeface="Indie Flower" panose="02000000000000000000" pitchFamily="2" charset="0"/>
              </a:rPr>
              <a:t>plan as a.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 flat hourly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rate </a:t>
            </a:r>
            <a:r>
              <a:rPr lang="en-US" dirty="0">
                <a:latin typeface="Indie Flower" panose="02000000000000000000" pitchFamily="2" charset="0"/>
              </a:rPr>
              <a:t>based on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capacity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reserved</a:t>
            </a:r>
            <a:r>
              <a:rPr lang="en-US" dirty="0" smtClean="0">
                <a:latin typeface="Indie Flower" panose="02000000000000000000" pitchFamily="2" charset="0"/>
              </a:rPr>
              <a:t>.</a:t>
            </a:r>
            <a:endParaRPr lang="en-US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 rot="19045773">
            <a:off x="-134694" y="383730"/>
            <a:ext cx="2068930" cy="858371"/>
            <a:chOff x="3616036" y="3453674"/>
            <a:chExt cx="3013364" cy="1118326"/>
          </a:xfrm>
        </p:grpSpPr>
        <p:pic>
          <p:nvPicPr>
            <p:cNvPr id="12" name="Picture 10" descr="C:\Users\shadi\Desktop\hd-blogshapes\hd-blogshapes\circle-transp-red6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036" y="3453674"/>
              <a:ext cx="3013364" cy="111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01929" y="3793736"/>
              <a:ext cx="2441577" cy="41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Platform Services</a:t>
              </a:r>
              <a:endPara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2044"/>
            <a:ext cx="3369113" cy="563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3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Indie Flower" panose="02000000000000000000" pitchFamily="2" charset="0"/>
              </a:rPr>
              <a:t>NoSQL</a:t>
            </a:r>
            <a:r>
              <a:rPr lang="en-US" dirty="0" smtClean="0">
                <a:latin typeface="Indie Flower" panose="02000000000000000000" pitchFamily="2" charset="0"/>
              </a:rPr>
              <a:t> Databases</a:t>
            </a:r>
            <a:endParaRPr lang="en-US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534400" cy="4419600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Indie Flower" panose="02000000000000000000" pitchFamily="2" charset="0"/>
              </a:rPr>
              <a:t>A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NoSQL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database </a:t>
            </a:r>
            <a:r>
              <a:rPr lang="en-US" sz="2000" dirty="0">
                <a:latin typeface="Indie Flower" panose="02000000000000000000" pitchFamily="2" charset="0"/>
              </a:rPr>
              <a:t>provides a mechanism for storage and retrieval of data that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employs less constrained consistency models </a:t>
            </a:r>
            <a:r>
              <a:rPr lang="en-US" sz="2000" dirty="0">
                <a:latin typeface="Indie Flower" panose="02000000000000000000" pitchFamily="2" charset="0"/>
              </a:rPr>
              <a:t>than traditional relational databases. </a:t>
            </a:r>
          </a:p>
          <a:p>
            <a:pPr algn="just"/>
            <a:r>
              <a:rPr lang="en-US" sz="2000" dirty="0" err="1" smtClean="0">
                <a:latin typeface="Indie Flower" panose="02000000000000000000" pitchFamily="2" charset="0"/>
              </a:rPr>
              <a:t>NoSQL</a:t>
            </a:r>
            <a:r>
              <a:rPr lang="en-US" sz="2000" dirty="0" smtClean="0">
                <a:latin typeface="Indie Flower" panose="02000000000000000000" pitchFamily="2" charset="0"/>
              </a:rPr>
              <a:t> databases only support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Eventual Consistency</a:t>
            </a:r>
            <a:r>
              <a:rPr lang="en-US" sz="2000" dirty="0" smtClean="0">
                <a:latin typeface="Indie Flower" panose="02000000000000000000" pitchFamily="2" charset="0"/>
              </a:rPr>
              <a:t> which is </a:t>
            </a:r>
            <a:r>
              <a:rPr lang="en-US" sz="2000" dirty="0">
                <a:latin typeface="Indie Flower" panose="02000000000000000000" pitchFamily="2" charset="0"/>
              </a:rPr>
              <a:t>a consistency model used in distributed computing that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informally guarantees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that, if no new updates are made to a given data item,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eventually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all accesses to that item will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return the last updated value</a:t>
            </a:r>
            <a:r>
              <a:rPr lang="en-US" sz="2000" dirty="0" smtClean="0">
                <a:latin typeface="Indie Flower" panose="02000000000000000000" pitchFamily="2" charset="0"/>
              </a:rPr>
              <a:t>.</a:t>
            </a:r>
          </a:p>
          <a:p>
            <a:pPr algn="just"/>
            <a:r>
              <a:rPr lang="en-US" sz="2000" dirty="0" err="1" smtClean="0">
                <a:latin typeface="Indie Flower" panose="02000000000000000000" pitchFamily="2" charset="0"/>
              </a:rPr>
              <a:t>NoSQL</a:t>
            </a:r>
            <a:r>
              <a:rPr lang="en-US" sz="2000" dirty="0" smtClean="0">
                <a:latin typeface="Indie Flower" panose="02000000000000000000" pitchFamily="2" charset="0"/>
              </a:rPr>
              <a:t> </a:t>
            </a:r>
            <a:r>
              <a:rPr lang="en-US" sz="2000" dirty="0">
                <a:latin typeface="Indie Flower" panose="02000000000000000000" pitchFamily="2" charset="0"/>
              </a:rPr>
              <a:t>databases are often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highly optimized key–value stores </a:t>
            </a:r>
            <a:r>
              <a:rPr lang="en-US" sz="2000" dirty="0">
                <a:latin typeface="Indie Flower" panose="02000000000000000000" pitchFamily="2" charset="0"/>
              </a:rPr>
              <a:t>intended for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simple retrieval and appending operations</a:t>
            </a:r>
            <a:r>
              <a:rPr lang="en-US" sz="2000" dirty="0">
                <a:latin typeface="Indie Flower" panose="02000000000000000000" pitchFamily="2" charset="0"/>
              </a:rPr>
              <a:t>, with the goal being significant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performance benefits in terms of latency and throughput</a:t>
            </a:r>
            <a:r>
              <a:rPr lang="en-US" sz="2000" dirty="0">
                <a:latin typeface="Indie Flower" panose="02000000000000000000" pitchFamily="2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Key–value stores </a:t>
            </a:r>
            <a:r>
              <a:rPr lang="en-US" sz="2000" dirty="0">
                <a:latin typeface="Indie Flower" panose="02000000000000000000" pitchFamily="2" charset="0"/>
              </a:rPr>
              <a:t>allow the application to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store its data in a schema-less way</a:t>
            </a:r>
            <a:r>
              <a:rPr lang="en-US" sz="2000" dirty="0">
                <a:latin typeface="Indie Flower" panose="02000000000000000000" pitchFamily="2" charset="0"/>
              </a:rPr>
              <a:t>. </a:t>
            </a:r>
            <a:endParaRPr lang="en-US" sz="2000" dirty="0" smtClean="0">
              <a:latin typeface="Indie Flower" panose="02000000000000000000" pitchFamily="2" charset="0"/>
            </a:endParaRPr>
          </a:p>
          <a:p>
            <a:pPr lvl="1" algn="just"/>
            <a:r>
              <a:rPr lang="en-US" sz="1800" dirty="0" smtClean="0">
                <a:latin typeface="Indie Flower" panose="02000000000000000000" pitchFamily="2" charset="0"/>
              </a:rPr>
              <a:t>The </a:t>
            </a:r>
            <a:r>
              <a:rPr lang="en-US" sz="1800" dirty="0">
                <a:latin typeface="Indie Flower" panose="02000000000000000000" pitchFamily="2" charset="0"/>
              </a:rPr>
              <a:t>data could be stored in a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datatype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of a programming language </a:t>
            </a:r>
            <a:r>
              <a:rPr lang="en-US" sz="1800" dirty="0">
                <a:latin typeface="Indie Flower" panose="02000000000000000000" pitchFamily="2" charset="0"/>
              </a:rPr>
              <a:t>or an object. Because of this, there is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no need for a fixed data mod</a:t>
            </a:r>
            <a:r>
              <a:rPr lang="en-US" sz="1800" dirty="0">
                <a:latin typeface="Indie Flower" panose="02000000000000000000" pitchFamily="2" charset="0"/>
              </a:rPr>
              <a:t>el.</a:t>
            </a:r>
          </a:p>
          <a:p>
            <a:pPr algn="just"/>
            <a:endParaRPr lang="en-US" sz="2000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45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849492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ndie Flower" panose="02000000000000000000" pitchFamily="2" charset="0"/>
              </a:rPr>
              <a:t> Amazon Elastic Beanstalk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15400" cy="47244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AWS Elastic Beanstalk </a:t>
            </a:r>
            <a:r>
              <a:rPr lang="en-US" sz="1800" dirty="0" smtClean="0">
                <a:latin typeface="Indie Flower" panose="02000000000000000000" pitchFamily="2" charset="0"/>
              </a:rPr>
              <a:t>provides a solution </a:t>
            </a:r>
            <a:r>
              <a:rPr lang="en-US" sz="1800" dirty="0">
                <a:latin typeface="Indie Flower" panose="02000000000000000000" pitchFamily="2" charset="0"/>
              </a:rPr>
              <a:t>to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quickly deploy </a:t>
            </a:r>
            <a:r>
              <a:rPr lang="en-US" sz="1800" dirty="0">
                <a:latin typeface="Indie Flower" panose="02000000000000000000" pitchFamily="2" charset="0"/>
              </a:rPr>
              <a:t>and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manage</a:t>
            </a:r>
            <a:r>
              <a:rPr lang="en-US" sz="1800" dirty="0">
                <a:latin typeface="Indie Flower" panose="02000000000000000000" pitchFamily="2" charset="0"/>
              </a:rPr>
              <a:t> applications in the AWS cloud.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r>
              <a:rPr lang="en-US" sz="1800" dirty="0" smtClean="0">
                <a:latin typeface="Indie Flower" panose="02000000000000000000" pitchFamily="2" charset="0"/>
              </a:rPr>
              <a:t>You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simply upload your application</a:t>
            </a:r>
            <a:r>
              <a:rPr lang="en-US" sz="1800" dirty="0">
                <a:latin typeface="Indie Flower" panose="02000000000000000000" pitchFamily="2" charset="0"/>
              </a:rPr>
              <a:t>, and Elastic Beanstalk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automatically</a:t>
            </a:r>
            <a:r>
              <a:rPr lang="en-US" sz="1800" dirty="0">
                <a:latin typeface="Indie Flower" panose="02000000000000000000" pitchFamily="2" charset="0"/>
              </a:rPr>
              <a:t> handles the deployment details of capacity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provisioning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load balancing, auto-scaling, </a:t>
            </a:r>
            <a:r>
              <a:rPr lang="en-US" sz="1800" dirty="0">
                <a:latin typeface="Indie Flower" panose="02000000000000000000" pitchFamily="2" charset="0"/>
              </a:rPr>
              <a:t>and application health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monitoring</a:t>
            </a:r>
            <a:r>
              <a:rPr lang="en-US" sz="1800" dirty="0">
                <a:latin typeface="Indie Flower" panose="02000000000000000000" pitchFamily="2" charset="0"/>
              </a:rPr>
              <a:t>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r>
              <a:rPr lang="en-US" sz="1800" dirty="0" smtClean="0">
                <a:latin typeface="Indie Flower" panose="02000000000000000000" pitchFamily="2" charset="0"/>
              </a:rPr>
              <a:t>Elastic </a:t>
            </a:r>
            <a:r>
              <a:rPr lang="en-US" sz="1800" dirty="0">
                <a:latin typeface="Indie Flower" panose="02000000000000000000" pitchFamily="2" charset="0"/>
              </a:rPr>
              <a:t>Beanstalk leverages AWS services such as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Amazon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EC2</a:t>
            </a:r>
            <a:r>
              <a:rPr lang="en-US" sz="1800" dirty="0" smtClean="0">
                <a:latin typeface="Indie Flower" panose="02000000000000000000" pitchFamily="2" charset="0"/>
              </a:rPr>
              <a:t>,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Amazon S3</a:t>
            </a:r>
            <a:r>
              <a:rPr lang="en-US" sz="1800" dirty="0">
                <a:latin typeface="Indie Flower" panose="02000000000000000000" pitchFamily="2" charset="0"/>
              </a:rPr>
              <a:t>,</a:t>
            </a:r>
            <a:r>
              <a:rPr lang="en-US" sz="1800" dirty="0" smtClean="0">
                <a:latin typeface="Indie Flower" panose="02000000000000000000" pitchFamily="2" charset="0"/>
              </a:rPr>
              <a:t> …. </a:t>
            </a:r>
            <a:endParaRPr lang="en-US" sz="1800" dirty="0">
              <a:latin typeface="Indie Flower" panose="02000000000000000000" pitchFamily="2" charset="0"/>
            </a:endParaRPr>
          </a:p>
          <a:p>
            <a:r>
              <a:rPr lang="en-US" sz="1800" dirty="0" smtClean="0">
                <a:latin typeface="Indie Flower" panose="02000000000000000000" pitchFamily="2" charset="0"/>
              </a:rPr>
              <a:t>To </a:t>
            </a:r>
            <a:r>
              <a:rPr lang="en-US" sz="1800" dirty="0">
                <a:latin typeface="Indie Flower" panose="02000000000000000000" pitchFamily="2" charset="0"/>
              </a:rPr>
              <a:t>ensure easy portability of your application, Elastic Beanstalk is built using familiar software stacks such </a:t>
            </a:r>
            <a:r>
              <a:rPr lang="en-US" sz="1800" dirty="0" smtClean="0">
                <a:latin typeface="Indie Flower" panose="02000000000000000000" pitchFamily="2" charset="0"/>
              </a:rPr>
              <a:t>as:</a:t>
            </a:r>
          </a:p>
          <a:p>
            <a:pPr lvl="1"/>
            <a:r>
              <a:rPr lang="en-US" sz="1400" dirty="0" smtClean="0">
                <a:latin typeface="Indie Flower" panose="02000000000000000000" pitchFamily="2" charset="0"/>
              </a:rPr>
              <a:t>Apache </a:t>
            </a:r>
            <a:r>
              <a:rPr lang="en-US" sz="1400" dirty="0">
                <a:latin typeface="Indie Flower" panose="02000000000000000000" pitchFamily="2" charset="0"/>
              </a:rPr>
              <a:t>HTTP Server for Node.js, PHP and </a:t>
            </a:r>
            <a:r>
              <a:rPr lang="en-US" sz="1400" dirty="0" smtClean="0">
                <a:latin typeface="Indie Flower" panose="02000000000000000000" pitchFamily="2" charset="0"/>
              </a:rPr>
              <a:t>Python</a:t>
            </a:r>
          </a:p>
          <a:p>
            <a:pPr lvl="1"/>
            <a:r>
              <a:rPr lang="en-US" sz="1400" dirty="0" smtClean="0">
                <a:latin typeface="Indie Flower" panose="02000000000000000000" pitchFamily="2" charset="0"/>
              </a:rPr>
              <a:t>Passenger </a:t>
            </a:r>
            <a:r>
              <a:rPr lang="en-US" sz="1400" dirty="0">
                <a:latin typeface="Indie Flower" panose="02000000000000000000" pitchFamily="2" charset="0"/>
              </a:rPr>
              <a:t>for Ruby, </a:t>
            </a:r>
            <a:endParaRPr lang="en-US" sz="14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400" dirty="0" smtClean="0">
                <a:latin typeface="Indie Flower" panose="02000000000000000000" pitchFamily="2" charset="0"/>
              </a:rPr>
              <a:t>IIS </a:t>
            </a:r>
            <a:r>
              <a:rPr lang="en-US" sz="1400" dirty="0">
                <a:latin typeface="Indie Flower" panose="02000000000000000000" pitchFamily="2" charset="0"/>
              </a:rPr>
              <a:t>7.5 for .</a:t>
            </a:r>
            <a:r>
              <a:rPr lang="en-US" sz="1400" dirty="0" smtClean="0">
                <a:latin typeface="Indie Flower" panose="02000000000000000000" pitchFamily="2" charset="0"/>
              </a:rPr>
              <a:t>NET</a:t>
            </a:r>
          </a:p>
          <a:p>
            <a:pPr lvl="1"/>
            <a:r>
              <a:rPr lang="en-US" sz="1400" dirty="0" smtClean="0">
                <a:latin typeface="Indie Flower" panose="02000000000000000000" pitchFamily="2" charset="0"/>
              </a:rPr>
              <a:t>Apache </a:t>
            </a:r>
            <a:r>
              <a:rPr lang="en-US" sz="1400" dirty="0">
                <a:latin typeface="Indie Flower" panose="02000000000000000000" pitchFamily="2" charset="0"/>
              </a:rPr>
              <a:t>Tomcat for Java. </a:t>
            </a:r>
            <a:endParaRPr lang="en-US" sz="1400" dirty="0" smtClean="0">
              <a:latin typeface="Indie Flower" panose="02000000000000000000" pitchFamily="2" charset="0"/>
            </a:endParaRPr>
          </a:p>
          <a:p>
            <a:r>
              <a:rPr lang="en-US" sz="1800" dirty="0" smtClean="0">
                <a:latin typeface="Indie Flower" panose="02000000000000000000" pitchFamily="2" charset="0"/>
              </a:rPr>
              <a:t>There </a:t>
            </a:r>
            <a:r>
              <a:rPr lang="en-US" sz="1800" dirty="0">
                <a:latin typeface="Indie Flower" panose="02000000000000000000" pitchFamily="2" charset="0"/>
              </a:rPr>
              <a:t>is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no additional charge </a:t>
            </a:r>
            <a:r>
              <a:rPr lang="en-US" sz="1800" dirty="0">
                <a:latin typeface="Indie Flower" panose="02000000000000000000" pitchFamily="2" charset="0"/>
              </a:rPr>
              <a:t>for Elastic Beanstalk - you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pay only for the AWS resources </a:t>
            </a:r>
            <a:r>
              <a:rPr lang="en-US" sz="1800" dirty="0">
                <a:latin typeface="Indie Flower" panose="02000000000000000000" pitchFamily="2" charset="0"/>
              </a:rPr>
              <a:t>needed to store and run your applications.</a:t>
            </a:r>
          </a:p>
          <a:p>
            <a:pPr algn="just"/>
            <a:endParaRPr lang="en-US" sz="1800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 rot="19045773">
            <a:off x="-134694" y="383730"/>
            <a:ext cx="2068930" cy="858371"/>
            <a:chOff x="3616036" y="3453674"/>
            <a:chExt cx="3013364" cy="1118326"/>
          </a:xfrm>
        </p:grpSpPr>
        <p:pic>
          <p:nvPicPr>
            <p:cNvPr id="12" name="Picture 10" descr="C:\Users\shadi\Desktop\hd-blogshapes\hd-blogshapes\circle-transp-red6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036" y="3453674"/>
              <a:ext cx="3013364" cy="111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01929" y="3793736"/>
              <a:ext cx="2441577" cy="41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Platform Services</a:t>
              </a:r>
              <a:endPara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76200"/>
            <a:ext cx="2828925" cy="607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9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  <p:sp>
        <p:nvSpPr>
          <p:cNvPr id="6" name="Cloud 5"/>
          <p:cNvSpPr/>
          <p:nvPr/>
        </p:nvSpPr>
        <p:spPr>
          <a:xfrm>
            <a:off x="381000" y="1981199"/>
            <a:ext cx="8534400" cy="4569547"/>
          </a:xfrm>
          <a:prstGeom prst="cloud">
            <a:avLst/>
          </a:prstGeom>
          <a:noFill/>
          <a:ln w="101600">
            <a:solidFill>
              <a:schemeClr val="tx1"/>
            </a:solidFill>
            <a:miter lim="800000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Users\shadi\Desktop\hd-blogshapes\hd-blogshapes\person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99" y="1477963"/>
            <a:ext cx="48260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hadi\Desktop\hd-blogshapes\hd-blogshapes\arrow-black-curve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2000" y="1752599"/>
            <a:ext cx="1371599" cy="13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>
            <a:endCxn id="5122" idx="1"/>
          </p:cNvCxnSpPr>
          <p:nvPr/>
        </p:nvCxnSpPr>
        <p:spPr>
          <a:xfrm flipV="1">
            <a:off x="3200400" y="2841008"/>
            <a:ext cx="1762114" cy="967728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37" idx="1"/>
          </p:cNvCxnSpPr>
          <p:nvPr/>
        </p:nvCxnSpPr>
        <p:spPr>
          <a:xfrm>
            <a:off x="3200400" y="4290535"/>
            <a:ext cx="2209800" cy="471105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35" idx="1"/>
          </p:cNvCxnSpPr>
          <p:nvPr/>
        </p:nvCxnSpPr>
        <p:spPr>
          <a:xfrm>
            <a:off x="2286000" y="4495799"/>
            <a:ext cx="1066800" cy="78645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61165" y="5254823"/>
            <a:ext cx="2730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4"/>
              </a:rPr>
              <a:t>http://aws.amazon.com/dynamodb/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69942" y="3285425"/>
            <a:ext cx="3267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5"/>
              </a:rPr>
              <a:t>http://aws.amazon.com/elasticmapreduce/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5802868"/>
            <a:ext cx="3129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6"/>
              </a:rPr>
              <a:t>http://aws.amazon.com/elasticbeanstalk/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3529" y="4035623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7"/>
              </a:rPr>
              <a:t>http://aws.amazon.com/rds/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62514" y="2362200"/>
            <a:ext cx="828686" cy="1004455"/>
            <a:chOff x="4419600" y="2362200"/>
            <a:chExt cx="828686" cy="1004455"/>
          </a:xfrm>
        </p:grpSpPr>
        <p:pic>
          <p:nvPicPr>
            <p:cNvPr id="5122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362200"/>
              <a:ext cx="828686" cy="9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13996" y="3018098"/>
              <a:ext cx="556563" cy="348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EMR</a:t>
              </a:r>
              <a:endParaRPr lang="en-US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10200" y="4189280"/>
            <a:ext cx="1219200" cy="1144720"/>
            <a:chOff x="5791200" y="4147785"/>
            <a:chExt cx="1219200" cy="1144720"/>
          </a:xfrm>
        </p:grpSpPr>
        <p:pic>
          <p:nvPicPr>
            <p:cNvPr id="37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147785"/>
              <a:ext cx="1219200" cy="114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832765" y="4937361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Indie Flower" panose="02000000000000000000" pitchFamily="2" charset="0"/>
                </a:rPr>
                <a:t>DynamoDB</a:t>
              </a:r>
              <a:endParaRPr lang="en-US" sz="1400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31585" y="4667323"/>
            <a:ext cx="1085493" cy="1229861"/>
            <a:chOff x="3888722" y="4895923"/>
            <a:chExt cx="1085493" cy="1229861"/>
          </a:xfrm>
        </p:grpSpPr>
        <p:pic>
          <p:nvPicPr>
            <p:cNvPr id="35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37" y="4895923"/>
              <a:ext cx="1064278" cy="1229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888722" y="5791200"/>
              <a:ext cx="1011815" cy="320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Beanstalk</a:t>
              </a:r>
              <a:endParaRPr lang="en-US" sz="1600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cxnSp>
        <p:nvCxnSpPr>
          <p:cNvPr id="49" name="Curved Connector 48"/>
          <p:cNvCxnSpPr/>
          <p:nvPr/>
        </p:nvCxnSpPr>
        <p:spPr>
          <a:xfrm flipV="1">
            <a:off x="3352801" y="3706264"/>
            <a:ext cx="3971913" cy="256451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324714" y="3122174"/>
            <a:ext cx="828686" cy="992626"/>
            <a:chOff x="6449468" y="3671370"/>
            <a:chExt cx="828686" cy="992626"/>
          </a:xfrm>
        </p:grpSpPr>
        <p:pic>
          <p:nvPicPr>
            <p:cNvPr id="43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9468" y="3671370"/>
              <a:ext cx="828686" cy="9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477000" y="4315439"/>
              <a:ext cx="627095" cy="348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RDS</a:t>
              </a:r>
              <a:endParaRPr lang="en-US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1836" y="3529874"/>
            <a:ext cx="3013364" cy="1118326"/>
            <a:chOff x="3616036" y="3453674"/>
            <a:chExt cx="3013364" cy="1118326"/>
          </a:xfrm>
        </p:grpSpPr>
        <p:pic>
          <p:nvPicPr>
            <p:cNvPr id="40" name="Picture 10" descr="C:\Users\shadi\Desktop\hd-blogshapes\hd-blogshapes\circle-transp-red6.png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036" y="3453674"/>
              <a:ext cx="3013364" cy="111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088620" y="3811987"/>
              <a:ext cx="2068195" cy="377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Platform Services</a:t>
              </a:r>
              <a:endPara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17410" name="Picture 2" descr="http://pentahoadmin.files.wordpress.com/2013/03/hadoop-elephan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14" y="2520889"/>
            <a:ext cx="519136" cy="38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2" name="Picture 4" descr="http://3.bp.blogspot.com/-ZeYZpE3tESU/UOz8-49WYvI/AAAAAAAAAP8/vt0-vDzXxwk/s72-c/database-developer-Eastbourne-Brighton-Sussex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25" y="3276600"/>
            <a:ext cx="429664" cy="42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bodhtree.com/blog/wp-content/uploads/2013/08/nosql_logo_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64" y="4387363"/>
            <a:ext cx="794836" cy="470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6" name="Picture 8" descr="http://clipartist.info/RSS/openclipart.org/2011/August/13-Saturday/server-999p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87" y="4861316"/>
            <a:ext cx="392520" cy="60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16092" cy="10207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Questions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pic>
        <p:nvPicPr>
          <p:cNvPr id="38" name="Picture 2" descr="http://www.clker.com/cliparts/i/L/f/X/r/D/question-mark-hi.pn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498"/>
            <a:ext cx="818619" cy="13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  <p:sp>
        <p:nvSpPr>
          <p:cNvPr id="6" name="Cloud 5"/>
          <p:cNvSpPr/>
          <p:nvPr/>
        </p:nvSpPr>
        <p:spPr>
          <a:xfrm>
            <a:off x="381000" y="1981199"/>
            <a:ext cx="8534400" cy="4569547"/>
          </a:xfrm>
          <a:prstGeom prst="cloud">
            <a:avLst/>
          </a:prstGeom>
          <a:noFill/>
          <a:ln w="101600">
            <a:solidFill>
              <a:schemeClr val="tx1"/>
            </a:solidFill>
            <a:miter lim="800000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Users\shadi\Desktop\hd-blogshapes\hd-blogshapes\person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99" y="1477963"/>
            <a:ext cx="48260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hadi\Desktop\hd-blogshapes\hd-blogshapes\arrow-black-curve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2000" y="1752599"/>
            <a:ext cx="1371599" cy="13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>
            <a:endCxn id="58" idx="1"/>
          </p:cNvCxnSpPr>
          <p:nvPr/>
        </p:nvCxnSpPr>
        <p:spPr>
          <a:xfrm flipV="1">
            <a:off x="3200400" y="3088666"/>
            <a:ext cx="1762113" cy="720070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1905000" y="4540225"/>
            <a:ext cx="2057400" cy="351603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19664" y="5408711"/>
            <a:ext cx="2765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4"/>
              </a:rPr>
              <a:t>http://aws.amazon.com/cloudwatch/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68699" y="4343168"/>
            <a:ext cx="1219200" cy="1144720"/>
            <a:chOff x="5791200" y="4147785"/>
            <a:chExt cx="1219200" cy="1144720"/>
          </a:xfrm>
        </p:grpSpPr>
        <p:pic>
          <p:nvPicPr>
            <p:cNvPr id="37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147785"/>
              <a:ext cx="1219200" cy="114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832765" y="4937361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CloudWatch</a:t>
              </a:r>
              <a:endParaRPr lang="en-US" sz="1400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16092" cy="10207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Cross Service Features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83814" y="3581400"/>
            <a:ext cx="2949986" cy="1066800"/>
            <a:chOff x="3679414" y="2286000"/>
            <a:chExt cx="2949986" cy="1066800"/>
          </a:xfrm>
        </p:grpSpPr>
        <p:pic>
          <p:nvPicPr>
            <p:cNvPr id="48" name="Picture 11" descr="C:\Users\shadi\Desktop\hd-blogshapes\hd-blogshapes\circle-transp-red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2286000"/>
              <a:ext cx="2949986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4224001" y="2590800"/>
              <a:ext cx="1643399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Indie Flower" panose="02000000000000000000" pitchFamily="2" charset="0"/>
                </a:rPr>
                <a:t>Cross Service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Indie Flower" panose="02000000000000000000" pitchFamily="2" charset="0"/>
                </a:rPr>
                <a:t>Features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1026" name="Picture 2" descr="http://databasesincloud.files.wordpress.com/2011/11/amc_cloudwatch_rd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99" y="4497288"/>
            <a:ext cx="762000" cy="5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471552" y="3730823"/>
            <a:ext cx="2310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8"/>
              </a:rPr>
              <a:t>http://aws.amazon.com/swf/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962513" y="2362200"/>
            <a:ext cx="1314195" cy="1524000"/>
            <a:chOff x="4419600" y="2362200"/>
            <a:chExt cx="828686" cy="1004455"/>
          </a:xfrm>
        </p:grpSpPr>
        <p:pic>
          <p:nvPicPr>
            <p:cNvPr id="58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362200"/>
              <a:ext cx="828686" cy="9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4513996" y="3018098"/>
              <a:ext cx="603050" cy="348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SWF</a:t>
              </a:r>
              <a:endParaRPr lang="en-US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60" name="Picture 6" descr="http://www.edrawsoft.com/images/workflow/service%20workflow%20ful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33" y="2586054"/>
            <a:ext cx="797631" cy="6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2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849492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ndie Flower" panose="02000000000000000000" pitchFamily="2" charset="0"/>
              </a:rPr>
              <a:t> 	Amazon </a:t>
            </a:r>
            <a:r>
              <a:rPr lang="en-US" sz="3600" dirty="0" err="1" smtClean="0">
                <a:latin typeface="Indie Flower" panose="02000000000000000000" pitchFamily="2" charset="0"/>
              </a:rPr>
              <a:t>CloudWatch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7244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Indie Flower" panose="02000000000000000000" pitchFamily="2" charset="0"/>
              </a:rPr>
              <a:t>Amazon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CloudWatch</a:t>
            </a:r>
            <a:r>
              <a:rPr lang="en-US" sz="1800" dirty="0">
                <a:latin typeface="Indie Flower" panose="02000000000000000000" pitchFamily="2" charset="0"/>
              </a:rPr>
              <a:t> provides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monitoring for AWS cloud resources </a:t>
            </a:r>
            <a:r>
              <a:rPr lang="en-US" sz="1800" dirty="0">
                <a:latin typeface="Indie Flower" panose="02000000000000000000" pitchFamily="2" charset="0"/>
              </a:rPr>
              <a:t>and the applications customers run on AWS.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r>
              <a:rPr lang="en-US" sz="1800" dirty="0" smtClean="0">
                <a:latin typeface="Indie Flower" panose="02000000000000000000" pitchFamily="2" charset="0"/>
              </a:rPr>
              <a:t>Amazon </a:t>
            </a:r>
            <a:r>
              <a:rPr lang="en-US" sz="1800" dirty="0" err="1">
                <a:latin typeface="Indie Flower" panose="02000000000000000000" pitchFamily="2" charset="0"/>
              </a:rPr>
              <a:t>CloudWatch</a:t>
            </a:r>
            <a:r>
              <a:rPr lang="en-US" sz="1800" dirty="0">
                <a:latin typeface="Indie Flower" panose="02000000000000000000" pitchFamily="2" charset="0"/>
              </a:rPr>
              <a:t> lets you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programmatically</a:t>
            </a:r>
            <a:r>
              <a:rPr lang="en-US" sz="1800" dirty="0">
                <a:latin typeface="Indie Flower" panose="02000000000000000000" pitchFamily="2" charset="0"/>
              </a:rPr>
              <a:t> retrieve your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monitoring data</a:t>
            </a:r>
            <a:r>
              <a:rPr lang="en-US" sz="1800" dirty="0">
                <a:latin typeface="Indie Flower" panose="02000000000000000000" pitchFamily="2" charset="0"/>
              </a:rPr>
              <a:t>, view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graphs</a:t>
            </a:r>
            <a:r>
              <a:rPr lang="en-US" sz="1800" dirty="0">
                <a:latin typeface="Indie Flower" panose="02000000000000000000" pitchFamily="2" charset="0"/>
              </a:rPr>
              <a:t>, and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set alarms </a:t>
            </a:r>
            <a:r>
              <a:rPr lang="en-US" sz="1800" dirty="0">
                <a:latin typeface="Indie Flower" panose="02000000000000000000" pitchFamily="2" charset="0"/>
              </a:rPr>
              <a:t>to help you troubleshoot, spot trends, and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take automated action </a:t>
            </a:r>
            <a:r>
              <a:rPr lang="en-US" sz="1800" dirty="0">
                <a:latin typeface="Indie Flower" panose="02000000000000000000" pitchFamily="2" charset="0"/>
              </a:rPr>
              <a:t>based on the state of your cloud environment.</a:t>
            </a:r>
          </a:p>
          <a:p>
            <a:pPr algn="just"/>
            <a:r>
              <a:rPr lang="en-US" sz="1800" dirty="0">
                <a:latin typeface="Indie Flower" panose="02000000000000000000" pitchFamily="2" charset="0"/>
              </a:rPr>
              <a:t>Amazon </a:t>
            </a:r>
            <a:r>
              <a:rPr lang="en-US" sz="1800" dirty="0" err="1">
                <a:latin typeface="Indie Flower" panose="02000000000000000000" pitchFamily="2" charset="0"/>
              </a:rPr>
              <a:t>CloudWatch</a:t>
            </a:r>
            <a:r>
              <a:rPr lang="en-US" sz="1800" dirty="0">
                <a:latin typeface="Indie Flower" panose="02000000000000000000" pitchFamily="2" charset="0"/>
              </a:rPr>
              <a:t> enables you to monitor your AWS resources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up-to-the-minute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real-time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dirty="0" smtClean="0">
                <a:latin typeface="Indie Flower" panose="02000000000000000000" pitchFamily="2" charset="0"/>
              </a:rPr>
              <a:t>including: </a:t>
            </a:r>
          </a:p>
          <a:p>
            <a:pPr lvl="1" algn="just"/>
            <a:r>
              <a:rPr lang="en-US" sz="1600" dirty="0" smtClean="0">
                <a:latin typeface="Indie Flower" panose="02000000000000000000" pitchFamily="2" charset="0"/>
              </a:rPr>
              <a:t>Amazon </a:t>
            </a:r>
            <a:r>
              <a:rPr lang="en-US" sz="1600" dirty="0">
                <a:latin typeface="Indie Flower" panose="02000000000000000000" pitchFamily="2" charset="0"/>
              </a:rPr>
              <a:t>EC2 instances,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 algn="just"/>
            <a:r>
              <a:rPr lang="en-US" sz="1600" dirty="0" smtClean="0">
                <a:latin typeface="Indie Flower" panose="02000000000000000000" pitchFamily="2" charset="0"/>
              </a:rPr>
              <a:t>Amazon </a:t>
            </a:r>
            <a:r>
              <a:rPr lang="en-US" sz="1600" dirty="0">
                <a:latin typeface="Indie Flower" panose="02000000000000000000" pitchFamily="2" charset="0"/>
              </a:rPr>
              <a:t>EBS volumes,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 algn="just"/>
            <a:r>
              <a:rPr lang="en-US" sz="1600" dirty="0" smtClean="0">
                <a:latin typeface="Indie Flower" panose="02000000000000000000" pitchFamily="2" charset="0"/>
              </a:rPr>
              <a:t>Elastic </a:t>
            </a:r>
            <a:r>
              <a:rPr lang="en-US" sz="1600" dirty="0">
                <a:latin typeface="Indie Flower" panose="02000000000000000000" pitchFamily="2" charset="0"/>
              </a:rPr>
              <a:t>Load Balancers</a:t>
            </a:r>
            <a:r>
              <a:rPr lang="en-US" sz="1600" dirty="0" smtClean="0">
                <a:latin typeface="Indie Flower" panose="02000000000000000000" pitchFamily="2" charset="0"/>
              </a:rPr>
              <a:t>,</a:t>
            </a:r>
          </a:p>
          <a:p>
            <a:pPr lvl="1" algn="just"/>
            <a:r>
              <a:rPr lang="en-US" sz="1600" dirty="0" smtClean="0">
                <a:latin typeface="Indie Flower" panose="02000000000000000000" pitchFamily="2" charset="0"/>
              </a:rPr>
              <a:t>Amazon </a:t>
            </a:r>
            <a:r>
              <a:rPr lang="en-US" sz="1600" dirty="0">
                <a:latin typeface="Indie Flower" panose="02000000000000000000" pitchFamily="2" charset="0"/>
              </a:rPr>
              <a:t>RDS DB instances.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Metrics </a:t>
            </a:r>
            <a:r>
              <a:rPr lang="en-US" sz="1800" dirty="0">
                <a:latin typeface="Indie Flower" panose="02000000000000000000" pitchFamily="2" charset="0"/>
              </a:rPr>
              <a:t>such as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CPU utilization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latency</a:t>
            </a:r>
            <a:r>
              <a:rPr lang="en-US" sz="1800" dirty="0">
                <a:latin typeface="Indie Flower" panose="02000000000000000000" pitchFamily="2" charset="0"/>
              </a:rPr>
              <a:t>, and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request counts </a:t>
            </a:r>
            <a:r>
              <a:rPr lang="en-US" sz="1800" dirty="0">
                <a:latin typeface="Indie Flower" panose="02000000000000000000" pitchFamily="2" charset="0"/>
              </a:rPr>
              <a:t>are provided automatically for these AWS resources.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Customers can </a:t>
            </a:r>
            <a:r>
              <a:rPr lang="en-US" sz="1800" dirty="0">
                <a:latin typeface="Indie Flower" panose="02000000000000000000" pitchFamily="2" charset="0"/>
              </a:rPr>
              <a:t>also supply </a:t>
            </a:r>
            <a:r>
              <a:rPr lang="en-US" sz="1800" dirty="0" smtClean="0">
                <a:latin typeface="Indie Flower" panose="02000000000000000000" pitchFamily="2" charset="0"/>
              </a:rPr>
              <a:t>their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own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custom application and system metrics</a:t>
            </a:r>
            <a:r>
              <a:rPr lang="en-US" sz="1800" dirty="0">
                <a:latin typeface="Indie Flower" panose="02000000000000000000" pitchFamily="2" charset="0"/>
              </a:rPr>
              <a:t>, such as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memory usage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transaction volumes</a:t>
            </a:r>
            <a:r>
              <a:rPr lang="en-US" sz="1800" dirty="0">
                <a:latin typeface="Indie Flower" panose="02000000000000000000" pitchFamily="2" charset="0"/>
              </a:rPr>
              <a:t>, or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error rates</a:t>
            </a:r>
            <a:r>
              <a:rPr lang="en-US" sz="1800" dirty="0" smtClean="0">
                <a:latin typeface="Indie Flower" panose="02000000000000000000" pitchFamily="2" charset="0"/>
              </a:rPr>
              <a:t>,.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27</a:t>
            </a:fld>
            <a:endParaRPr kumimoji="0" lang="en-US"/>
          </a:p>
        </p:txBody>
      </p:sp>
      <p:grpSp>
        <p:nvGrpSpPr>
          <p:cNvPr id="9" name="Group 8"/>
          <p:cNvGrpSpPr/>
          <p:nvPr/>
        </p:nvGrpSpPr>
        <p:grpSpPr>
          <a:xfrm rot="19767678">
            <a:off x="-48208" y="224736"/>
            <a:ext cx="2255767" cy="1025918"/>
            <a:chOff x="3679414" y="2286000"/>
            <a:chExt cx="2949986" cy="1066800"/>
          </a:xfrm>
        </p:grpSpPr>
        <p:pic>
          <p:nvPicPr>
            <p:cNvPr id="10" name="Picture 11" descr="C:\Users\shadi\Desktop\hd-blogshapes\hd-blogshapes\circle-transp-red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2286000"/>
              <a:ext cx="2949986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151409" y="2636173"/>
              <a:ext cx="1788590" cy="563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Indie Flower" panose="02000000000000000000" pitchFamily="2" charset="0"/>
                </a:rPr>
                <a:t>Cross Service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Indie Flower" panose="02000000000000000000" pitchFamily="2" charset="0"/>
                </a:rPr>
                <a:t>Features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3193"/>
            <a:ext cx="3384288" cy="615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40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849492" cy="1020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Indie Flower" panose="02000000000000000000" pitchFamily="2" charset="0"/>
              </a:rPr>
              <a:t>  Amazon </a:t>
            </a:r>
            <a:r>
              <a:rPr lang="en-US" sz="3600" dirty="0">
                <a:latin typeface="Indie Flower" panose="02000000000000000000" pitchFamily="2" charset="0"/>
              </a:rPr>
              <a:t>Simple Workflow </a:t>
            </a:r>
            <a:r>
              <a:rPr lang="en-US" sz="3600" dirty="0" smtClean="0">
                <a:latin typeface="Indie Flower" panose="02000000000000000000" pitchFamily="2" charset="0"/>
              </a:rPr>
              <a:t>Service (SWF)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7244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Amazon SWF </a:t>
            </a:r>
            <a:r>
              <a:rPr lang="en-US" dirty="0">
                <a:latin typeface="Indie Flower" panose="02000000000000000000" pitchFamily="2" charset="0"/>
              </a:rPr>
              <a:t>is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task coordination </a:t>
            </a:r>
            <a:r>
              <a:rPr lang="en-US" dirty="0">
                <a:latin typeface="Indie Flower" panose="02000000000000000000" pitchFamily="2" charset="0"/>
              </a:rPr>
              <a:t>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state management service</a:t>
            </a:r>
            <a:r>
              <a:rPr lang="en-US" dirty="0">
                <a:latin typeface="Indie Flower" panose="02000000000000000000" pitchFamily="2" charset="0"/>
              </a:rPr>
              <a:t> for cloud applications. </a:t>
            </a:r>
            <a:endParaRPr lang="en-US" dirty="0" smtClean="0">
              <a:latin typeface="Indie Flower" panose="02000000000000000000" pitchFamily="2" charset="0"/>
            </a:endParaRPr>
          </a:p>
          <a:p>
            <a:pPr algn="just"/>
            <a:r>
              <a:rPr lang="en-US" dirty="0" smtClean="0">
                <a:latin typeface="Indie Flower" panose="02000000000000000000" pitchFamily="2" charset="0"/>
              </a:rPr>
              <a:t>Using </a:t>
            </a:r>
            <a:r>
              <a:rPr lang="en-US" dirty="0">
                <a:latin typeface="Indie Flower" panose="02000000000000000000" pitchFamily="2" charset="0"/>
              </a:rPr>
              <a:t>Amazon SWF, you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structure</a:t>
            </a:r>
            <a:r>
              <a:rPr lang="en-US" dirty="0">
                <a:latin typeface="Indie Flower" panose="02000000000000000000" pitchFamily="2" charset="0"/>
              </a:rPr>
              <a:t> the various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processing steps </a:t>
            </a:r>
            <a:r>
              <a:rPr lang="en-US" dirty="0">
                <a:latin typeface="Indie Flower" panose="02000000000000000000" pitchFamily="2" charset="0"/>
              </a:rPr>
              <a:t>in an application that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runs across one or more machines </a:t>
            </a:r>
            <a:r>
              <a:rPr lang="en-US" dirty="0">
                <a:latin typeface="Indie Flower" panose="02000000000000000000" pitchFamily="2" charset="0"/>
              </a:rPr>
              <a:t>as a set of 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tasks</a:t>
            </a:r>
            <a:r>
              <a:rPr lang="en-US" dirty="0">
                <a:latin typeface="Indie Flower" panose="02000000000000000000" pitchFamily="2" charset="0"/>
              </a:rPr>
              <a:t>.” </a:t>
            </a:r>
            <a:endParaRPr lang="en-US" dirty="0" smtClean="0">
              <a:latin typeface="Indie Flower" panose="02000000000000000000" pitchFamily="2" charset="0"/>
            </a:endParaRPr>
          </a:p>
          <a:p>
            <a:pPr algn="just"/>
            <a:r>
              <a:rPr lang="en-US" dirty="0" smtClean="0">
                <a:latin typeface="Indie Flower" panose="02000000000000000000" pitchFamily="2" charset="0"/>
              </a:rPr>
              <a:t>Amazon </a:t>
            </a:r>
            <a:r>
              <a:rPr lang="en-US" dirty="0">
                <a:latin typeface="Indie Flower" panose="02000000000000000000" pitchFamily="2" charset="0"/>
              </a:rPr>
              <a:t>SWF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manages dependencies </a:t>
            </a:r>
            <a:r>
              <a:rPr lang="en-US" dirty="0">
                <a:latin typeface="Indie Flower" panose="02000000000000000000" pitchFamily="2" charset="0"/>
              </a:rPr>
              <a:t>between the tasks,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schedules</a:t>
            </a:r>
            <a:r>
              <a:rPr lang="en-US" dirty="0">
                <a:latin typeface="Indie Flower" panose="02000000000000000000" pitchFamily="2" charset="0"/>
              </a:rPr>
              <a:t> the tasks for execution, and runs any logic that needs to be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executed in parallel</a:t>
            </a:r>
            <a:r>
              <a:rPr lang="en-US" dirty="0">
                <a:latin typeface="Indie Flower" panose="02000000000000000000" pitchFamily="2" charset="0"/>
              </a:rPr>
              <a:t>. </a:t>
            </a:r>
            <a:endParaRPr lang="en-US" dirty="0" smtClean="0">
              <a:latin typeface="Indie Flower" panose="02000000000000000000" pitchFamily="2" charset="0"/>
            </a:endParaRPr>
          </a:p>
          <a:p>
            <a:pPr algn="just"/>
            <a:r>
              <a:rPr lang="en-US" dirty="0" smtClean="0">
                <a:latin typeface="Indie Flower" panose="02000000000000000000" pitchFamily="2" charset="0"/>
              </a:rPr>
              <a:t>The </a:t>
            </a:r>
            <a:r>
              <a:rPr lang="en-US" dirty="0">
                <a:latin typeface="Indie Flower" panose="02000000000000000000" pitchFamily="2" charset="0"/>
              </a:rPr>
              <a:t>service also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tracks</a:t>
            </a:r>
            <a:r>
              <a:rPr lang="en-US" dirty="0" smtClean="0">
                <a:latin typeface="Indie Flower" panose="02000000000000000000" pitchFamily="2" charset="0"/>
              </a:rPr>
              <a:t> the tasks’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progress</a:t>
            </a:r>
            <a:r>
              <a:rPr lang="en-US" dirty="0" smtClean="0">
                <a:latin typeface="Indie Flower" panose="02000000000000000000" pitchFamily="2" charset="0"/>
              </a:rPr>
              <a:t>.</a:t>
            </a:r>
          </a:p>
          <a:p>
            <a:pPr algn="just"/>
            <a:r>
              <a:rPr lang="en-US" dirty="0" smtClean="0">
                <a:latin typeface="Indie Flower" panose="02000000000000000000" pitchFamily="2" charset="0"/>
              </a:rPr>
              <a:t>As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business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requirements change</a:t>
            </a:r>
            <a:r>
              <a:rPr lang="en-US" dirty="0">
                <a:latin typeface="Indie Flower" panose="02000000000000000000" pitchFamily="2" charset="0"/>
              </a:rPr>
              <a:t>, Amazon SWF makes it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easy to change application logic </a:t>
            </a:r>
            <a:r>
              <a:rPr lang="en-US" dirty="0">
                <a:latin typeface="Indie Flower" panose="02000000000000000000" pitchFamily="2" charset="0"/>
              </a:rPr>
              <a:t>without having to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worry about the underlying state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machinery</a:t>
            </a:r>
            <a:r>
              <a:rPr lang="en-US" dirty="0" smtClean="0">
                <a:latin typeface="Indie Flower" panose="02000000000000000000" pitchFamily="2" charset="0"/>
              </a:rPr>
              <a:t> </a:t>
            </a:r>
            <a:r>
              <a:rPr lang="en-US" dirty="0">
                <a:latin typeface="Indie Flower" panose="02000000000000000000" pitchFamily="2" charset="0"/>
              </a:rPr>
              <a:t>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flow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control</a:t>
            </a:r>
            <a:r>
              <a:rPr lang="en-US" dirty="0" smtClean="0">
                <a:latin typeface="Indie Flower" panose="02000000000000000000" pitchFamily="2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28</a:t>
            </a:fld>
            <a:endParaRPr kumimoji="0" lang="en-US"/>
          </a:p>
        </p:txBody>
      </p:sp>
      <p:grpSp>
        <p:nvGrpSpPr>
          <p:cNvPr id="9" name="Group 8"/>
          <p:cNvGrpSpPr/>
          <p:nvPr/>
        </p:nvGrpSpPr>
        <p:grpSpPr>
          <a:xfrm rot="19767678">
            <a:off x="-48208" y="224736"/>
            <a:ext cx="2255767" cy="1025918"/>
            <a:chOff x="3679414" y="2286000"/>
            <a:chExt cx="2949986" cy="1066800"/>
          </a:xfrm>
        </p:grpSpPr>
        <p:pic>
          <p:nvPicPr>
            <p:cNvPr id="10" name="Picture 11" descr="C:\Users\shadi\Desktop\hd-blogshapes\hd-blogshapes\circle-transp-red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2286000"/>
              <a:ext cx="2949986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151409" y="2636173"/>
              <a:ext cx="1788590" cy="563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Indie Flower" panose="02000000000000000000" pitchFamily="2" charset="0"/>
                </a:rPr>
                <a:t>Cross Service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Indie Flower" panose="02000000000000000000" pitchFamily="2" charset="0"/>
                </a:rPr>
                <a:t>Features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3276600" cy="637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1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29</a:t>
            </a:fld>
            <a:endParaRPr kumimoji="0" lang="en-US"/>
          </a:p>
        </p:txBody>
      </p:sp>
      <p:sp>
        <p:nvSpPr>
          <p:cNvPr id="6" name="Cloud 5"/>
          <p:cNvSpPr/>
          <p:nvPr/>
        </p:nvSpPr>
        <p:spPr>
          <a:xfrm>
            <a:off x="381000" y="1981199"/>
            <a:ext cx="8534400" cy="4569547"/>
          </a:xfrm>
          <a:prstGeom prst="cloud">
            <a:avLst/>
          </a:prstGeom>
          <a:noFill/>
          <a:ln w="101600">
            <a:solidFill>
              <a:schemeClr val="tx1"/>
            </a:solidFill>
            <a:miter lim="800000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Users\shadi\Desktop\hd-blogshapes\hd-blogshapes\person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99" y="1477963"/>
            <a:ext cx="48260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hadi\Desktop\hd-blogshapes\hd-blogshapes\arrow-black-curve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2000" y="1752599"/>
            <a:ext cx="1371599" cy="13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>
            <a:endCxn id="5122" idx="1"/>
          </p:cNvCxnSpPr>
          <p:nvPr/>
        </p:nvCxnSpPr>
        <p:spPr>
          <a:xfrm flipV="1">
            <a:off x="3200400" y="3088666"/>
            <a:ext cx="1762113" cy="720071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1905000" y="4540225"/>
            <a:ext cx="2057400" cy="351603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19664" y="5408711"/>
            <a:ext cx="2765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4"/>
              </a:rPr>
              <a:t>http://aws.amazon.com/cloudwatch/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71552" y="3730823"/>
            <a:ext cx="2310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5"/>
              </a:rPr>
              <a:t>http://aws.amazon.com/swf/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62513" y="2362200"/>
            <a:ext cx="1314195" cy="1524000"/>
            <a:chOff x="4419600" y="2362200"/>
            <a:chExt cx="828686" cy="1004455"/>
          </a:xfrm>
        </p:grpSpPr>
        <p:pic>
          <p:nvPicPr>
            <p:cNvPr id="5122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362200"/>
              <a:ext cx="828686" cy="9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13996" y="3018098"/>
              <a:ext cx="603050" cy="348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SWF</a:t>
              </a:r>
              <a:endParaRPr lang="en-US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68699" y="4343168"/>
            <a:ext cx="1219200" cy="1144720"/>
            <a:chOff x="5791200" y="4147785"/>
            <a:chExt cx="1219200" cy="1144720"/>
          </a:xfrm>
        </p:grpSpPr>
        <p:pic>
          <p:nvPicPr>
            <p:cNvPr id="37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147785"/>
              <a:ext cx="1219200" cy="114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832765" y="4937361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CloudWatch</a:t>
              </a:r>
              <a:endParaRPr lang="en-US" sz="1400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83814" y="3581400"/>
            <a:ext cx="2949986" cy="1066800"/>
            <a:chOff x="3679414" y="2286000"/>
            <a:chExt cx="2949986" cy="1066800"/>
          </a:xfrm>
        </p:grpSpPr>
        <p:pic>
          <p:nvPicPr>
            <p:cNvPr id="48" name="Picture 11" descr="C:\Users\shadi\Desktop\hd-blogshapes\hd-blogshapes\circle-transp-red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2286000"/>
              <a:ext cx="2949986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4224001" y="2590800"/>
              <a:ext cx="1643399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Indie Flower" panose="02000000000000000000" pitchFamily="2" charset="0"/>
                </a:rPr>
                <a:t>Cross Service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Indie Flower" panose="02000000000000000000" pitchFamily="2" charset="0"/>
                </a:rPr>
                <a:t>Features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1026" name="Picture 2" descr="http://databasesincloud.files.wordpress.com/2011/11/amc_cloudwatch_rd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99" y="4497288"/>
            <a:ext cx="762000" cy="5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drawsoft.com/images/workflow/service%20workflow%20ful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33" y="2586054"/>
            <a:ext cx="797631" cy="6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16092" cy="10207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Questions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pic>
        <p:nvPicPr>
          <p:cNvPr id="32" name="Picture 2" descr="http://www.clker.com/cliparts/i/L/f/X/r/D/question-mark-hi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498"/>
            <a:ext cx="818619" cy="13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What is Amazon Web Services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28194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Amazon Web Services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(AWS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) </a:t>
            </a:r>
            <a:r>
              <a:rPr lang="en-US" sz="3200" dirty="0">
                <a:latin typeface="Indie Flower" panose="02000000000000000000" pitchFamily="2" charset="0"/>
              </a:rPr>
              <a:t>is a collection of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remote computing services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(web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services) </a:t>
            </a:r>
            <a:r>
              <a:rPr lang="en-US" sz="3200" dirty="0">
                <a:latin typeface="Indie Flower" panose="02000000000000000000" pitchFamily="2" charset="0"/>
              </a:rPr>
              <a:t>that together make up a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cloud computing platform</a:t>
            </a:r>
            <a:r>
              <a:rPr lang="en-US" sz="3200" dirty="0">
                <a:latin typeface="Indie Flower" panose="02000000000000000000" pitchFamily="2" charset="0"/>
              </a:rPr>
              <a:t>, offered over the Internet by Amazon.com. </a:t>
            </a:r>
            <a:endParaRPr lang="en-US" sz="32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3200" dirty="0" smtClean="0">
                <a:latin typeface="Indie Flower" panose="02000000000000000000" pitchFamily="2" charset="0"/>
              </a:rPr>
              <a:t>Website: </a:t>
            </a:r>
            <a:r>
              <a:rPr lang="en-US" sz="3200" dirty="0">
                <a:latin typeface="Indie Flower" panose="02000000000000000000" pitchFamily="2" charset="0"/>
              </a:rPr>
              <a:t>	</a:t>
            </a:r>
            <a:r>
              <a:rPr lang="en-US" sz="3200" dirty="0" smtClean="0">
                <a:latin typeface="Indie Flower" panose="02000000000000000000" pitchFamily="2" charset="0"/>
                <a:hlinkClick r:id="rId2"/>
              </a:rPr>
              <a:t>http://aws.amazon.com</a:t>
            </a:r>
            <a:endParaRPr lang="en-US" sz="32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3200" dirty="0" smtClean="0">
                <a:latin typeface="Indie Flower" panose="02000000000000000000" pitchFamily="2" charset="0"/>
              </a:rPr>
              <a:t>AWS </a:t>
            </a:r>
            <a:r>
              <a:rPr lang="en-US" sz="3200" dirty="0">
                <a:latin typeface="Indie Flower" panose="02000000000000000000" pitchFamily="2" charset="0"/>
              </a:rPr>
              <a:t>is located in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9 geographical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'Regions</a:t>
            </a:r>
            <a:r>
              <a:rPr lang="en-US" sz="3200" dirty="0" smtClean="0">
                <a:latin typeface="Indie Flower" panose="02000000000000000000" pitchFamily="2" charset="0"/>
              </a:rPr>
              <a:t>‘. Each </a:t>
            </a:r>
            <a:r>
              <a:rPr lang="en-US" sz="3200" dirty="0">
                <a:latin typeface="Indie Flower" panose="02000000000000000000" pitchFamily="2" charset="0"/>
              </a:rPr>
              <a:t>Region is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wholly contained within a single country</a:t>
            </a:r>
            <a:r>
              <a:rPr lang="en-US" sz="3200" dirty="0">
                <a:latin typeface="Indie Flower" panose="02000000000000000000" pitchFamily="2" charset="0"/>
              </a:rPr>
              <a:t> and all of its data and services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stay</a:t>
            </a:r>
            <a:r>
              <a:rPr lang="en-US" sz="3200" dirty="0">
                <a:latin typeface="Indie Flower" panose="02000000000000000000" pitchFamily="2" charset="0"/>
              </a:rPr>
              <a:t> within the designated Region.</a:t>
            </a:r>
          </a:p>
          <a:p>
            <a:pPr algn="just"/>
            <a:r>
              <a:rPr lang="en-US" sz="3200" dirty="0">
                <a:latin typeface="Indie Flower" panose="02000000000000000000" pitchFamily="2" charset="0"/>
              </a:rPr>
              <a:t>Each Region has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multiple 'Availability Zones</a:t>
            </a:r>
            <a:r>
              <a:rPr lang="en-US" sz="3200" dirty="0">
                <a:latin typeface="Indie Flower" panose="02000000000000000000" pitchFamily="2" charset="0"/>
              </a:rPr>
              <a:t>', which are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distinct data centers </a:t>
            </a:r>
            <a:r>
              <a:rPr lang="en-US" sz="3200" dirty="0">
                <a:latin typeface="Indie Flower" panose="02000000000000000000" pitchFamily="2" charset="0"/>
              </a:rPr>
              <a:t>providing AWS services. Availability Zones are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isolated from each other </a:t>
            </a:r>
            <a:r>
              <a:rPr lang="en-US" sz="3200" dirty="0">
                <a:latin typeface="Indie Flower" panose="02000000000000000000" pitchFamily="2" charset="0"/>
              </a:rPr>
              <a:t>to prevent outages from spreading between Zones. However, Several services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operate across </a:t>
            </a:r>
            <a:r>
              <a:rPr lang="en-US" sz="3200" dirty="0">
                <a:latin typeface="Indie Flower" panose="02000000000000000000" pitchFamily="2" charset="0"/>
              </a:rPr>
              <a:t>Availability Zones (e.g. S3, </a:t>
            </a:r>
            <a:r>
              <a:rPr lang="en-US" sz="3200" dirty="0" err="1">
                <a:latin typeface="Indie Flower" panose="02000000000000000000" pitchFamily="2" charset="0"/>
              </a:rPr>
              <a:t>DynamoDB</a:t>
            </a:r>
            <a:r>
              <a:rPr lang="en-US" sz="3200" dirty="0" smtClean="0">
                <a:latin typeface="Indie Flower" panose="02000000000000000000" pitchFamily="2" charset="0"/>
              </a:rPr>
              <a:t>).</a:t>
            </a:r>
            <a:endParaRPr lang="en-US" sz="3200" dirty="0">
              <a:latin typeface="Indie Flower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81150" y="4343400"/>
            <a:ext cx="5962650" cy="2371725"/>
            <a:chOff x="1581150" y="4267200"/>
            <a:chExt cx="5962650" cy="23717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150" y="4267200"/>
              <a:ext cx="5962650" cy="2371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5"/>
            <a:stretch/>
          </p:blipFill>
          <p:spPr bwMode="auto">
            <a:xfrm>
              <a:off x="1676400" y="6096000"/>
              <a:ext cx="1174750" cy="29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57"/>
            <a:stretch/>
          </p:blipFill>
          <p:spPr bwMode="auto">
            <a:xfrm>
              <a:off x="1723572" y="5791200"/>
              <a:ext cx="712107" cy="29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97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92292" cy="1020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    Watch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out for unexpected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267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Indie Flower" panose="02000000000000000000" pitchFamily="2" charset="0"/>
              </a:rPr>
              <a:t>When </a:t>
            </a:r>
            <a:r>
              <a:rPr lang="en-US" sz="2800" dirty="0" smtClean="0">
                <a:latin typeface="Indie Flower" panose="02000000000000000000" pitchFamily="2" charset="0"/>
              </a:rPr>
              <a:t>you finish your work remember to make sure of the following to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avoid unwanted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costs</a:t>
            </a:r>
            <a:r>
              <a:rPr lang="en-US" sz="2800" dirty="0">
                <a:latin typeface="Indie Flower" panose="02000000000000000000" pitchFamily="2" charset="0"/>
              </a:rPr>
              <a:t>:</a:t>
            </a:r>
          </a:p>
          <a:p>
            <a:pPr lvl="1" algn="just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Delete</a:t>
            </a:r>
            <a:r>
              <a:rPr lang="en-US" sz="2400" dirty="0" smtClean="0">
                <a:latin typeface="Indie Flower" panose="02000000000000000000" pitchFamily="2" charset="0"/>
              </a:rPr>
              <a:t> </a:t>
            </a:r>
            <a:r>
              <a:rPr lang="en-US" sz="2400" dirty="0">
                <a:latin typeface="Indie Flower" panose="02000000000000000000" pitchFamily="2" charset="0"/>
              </a:rPr>
              <a:t>your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S3</a:t>
            </a:r>
            <a:r>
              <a:rPr lang="en-US" sz="2400" dirty="0">
                <a:latin typeface="Indie Flower" panose="02000000000000000000" pitchFamily="2" charset="0"/>
              </a:rPr>
              <a:t> </a:t>
            </a:r>
            <a:r>
              <a:rPr lang="en-US" sz="2400" dirty="0" smtClean="0">
                <a:latin typeface="Indie Flower" panose="02000000000000000000" pitchFamily="2" charset="0"/>
              </a:rPr>
              <a:t>objects.</a:t>
            </a:r>
            <a:endParaRPr lang="en-US" sz="2400" dirty="0">
              <a:latin typeface="Indie Flower" panose="02000000000000000000" pitchFamily="2" charset="0"/>
            </a:endParaRPr>
          </a:p>
          <a:p>
            <a:pPr lvl="1" algn="just"/>
            <a:r>
              <a:rPr lang="en-US" sz="2400" dirty="0" smtClean="0">
                <a:latin typeface="Indie Flower" panose="02000000000000000000" pitchFamily="2" charset="0"/>
              </a:rPr>
              <a:t>Stop </a:t>
            </a:r>
            <a:r>
              <a:rPr lang="en-US" sz="2400" dirty="0">
                <a:latin typeface="Indie Flower" panose="02000000000000000000" pitchFamily="2" charset="0"/>
              </a:rPr>
              <a:t>or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Shut Down </a:t>
            </a:r>
            <a:r>
              <a:rPr lang="en-US" sz="2400" dirty="0">
                <a:latin typeface="Indie Flower" panose="02000000000000000000" pitchFamily="2" charset="0"/>
              </a:rPr>
              <a:t>your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EC2</a:t>
            </a:r>
            <a:r>
              <a:rPr lang="en-US" sz="2400" dirty="0">
                <a:latin typeface="Indie Flower" panose="02000000000000000000" pitchFamily="2" charset="0"/>
              </a:rPr>
              <a:t>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RDS</a:t>
            </a:r>
            <a:r>
              <a:rPr lang="en-US" sz="2400" dirty="0">
                <a:latin typeface="Indie Flower" panose="02000000000000000000" pitchFamily="2" charset="0"/>
              </a:rPr>
              <a:t> </a:t>
            </a:r>
            <a:r>
              <a:rPr lang="en-US" sz="2400" dirty="0" smtClean="0">
                <a:latin typeface="Indie Flower" panose="02000000000000000000" pitchFamily="2" charset="0"/>
              </a:rPr>
              <a:t>instances.</a:t>
            </a:r>
            <a:endParaRPr lang="en-US" sz="2400" dirty="0">
              <a:latin typeface="Indie Flower" panose="02000000000000000000" pitchFamily="2" charset="0"/>
            </a:endParaRPr>
          </a:p>
          <a:p>
            <a:pPr algn="just"/>
            <a:r>
              <a:rPr lang="en-US" sz="2800" dirty="0">
                <a:latin typeface="Indie Flower" panose="02000000000000000000" pitchFamily="2" charset="0"/>
              </a:rPr>
              <a:t>The customer is responsible for the resources he’s </a:t>
            </a:r>
            <a:r>
              <a:rPr lang="en-US" sz="2800" dirty="0" smtClean="0">
                <a:latin typeface="Indie Flower" panose="02000000000000000000" pitchFamily="2" charset="0"/>
              </a:rPr>
              <a:t>using. AWS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declines any responsibility </a:t>
            </a:r>
            <a:r>
              <a:rPr lang="en-US" sz="2800" dirty="0">
                <a:latin typeface="Indie Flower" panose="02000000000000000000" pitchFamily="2" charset="0"/>
              </a:rPr>
              <a:t>if the customer </a:t>
            </a:r>
            <a:r>
              <a:rPr lang="en-US" sz="2800" dirty="0" smtClean="0">
                <a:latin typeface="Indie Flower" panose="02000000000000000000" pitchFamily="2" charset="0"/>
              </a:rPr>
              <a:t>forgets to </a:t>
            </a:r>
            <a:r>
              <a:rPr lang="en-US" sz="2800" dirty="0">
                <a:latin typeface="Indie Flower" panose="02000000000000000000" pitchFamily="2" charset="0"/>
              </a:rPr>
              <a:t>shut down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30</a:t>
            </a:fld>
            <a:endParaRPr kumimoji="0" lang="en-US"/>
          </a:p>
        </p:txBody>
      </p:sp>
      <p:pic>
        <p:nvPicPr>
          <p:cNvPr id="3074" name="Picture 2" descr="http://eofdreams.com/data_images/dreams/money/money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475509" cy="1364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4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AWS </a:t>
            </a:r>
            <a:r>
              <a:rPr lang="en-US" sz="3600" b="1" dirty="0">
                <a:latin typeface="Indie Flower" panose="02000000000000000000" pitchFamily="2" charset="0"/>
              </a:rPr>
              <a:t>Free Usage </a:t>
            </a:r>
            <a:r>
              <a:rPr lang="en-US" sz="3600" b="1" dirty="0" smtClean="0">
                <a:latin typeface="Indie Flower" panose="02000000000000000000" pitchFamily="2" charset="0"/>
              </a:rPr>
              <a:t>Tier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139407"/>
            <a:ext cx="5105400" cy="533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Indie Flower" panose="02000000000000000000" pitchFamily="2" charset="0"/>
                <a:hlinkClick r:id="rId2"/>
              </a:rPr>
              <a:t>http</a:t>
            </a:r>
            <a:r>
              <a:rPr lang="en-US" sz="2800" dirty="0">
                <a:latin typeface="Indie Flower" panose="02000000000000000000" pitchFamily="2" charset="0"/>
                <a:hlinkClick r:id="rId2"/>
              </a:rPr>
              <a:t>://aws.amazon.com/free</a:t>
            </a:r>
            <a:r>
              <a:rPr lang="en-US" sz="2800" dirty="0" smtClean="0">
                <a:latin typeface="Indie Flower" panose="02000000000000000000" pitchFamily="2" charset="0"/>
                <a:hlinkClick r:id="rId2"/>
              </a:rPr>
              <a:t>/</a:t>
            </a:r>
            <a:endParaRPr lang="en-US" sz="2800" dirty="0" smtClean="0">
              <a:latin typeface="Indie Flower" panose="02000000000000000000" pitchFamily="2" charset="0"/>
            </a:endParaRPr>
          </a:p>
          <a:p>
            <a:pPr algn="just"/>
            <a:endParaRPr lang="en-US" sz="2800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31</a:t>
            </a:fld>
            <a:endParaRPr kumimoji="0" lang="en-US"/>
          </a:p>
        </p:txBody>
      </p:sp>
      <p:pic>
        <p:nvPicPr>
          <p:cNvPr id="4098" name="Picture 2" descr="C:\Users\shadi\Desktop\hd-blogshapes\hd-blogshapes\moreinfo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98848"/>
            <a:ext cx="1292225" cy="9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What is AWS Offering?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50292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Low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Ongoing Cost: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pay-as-you-go </a:t>
            </a:r>
            <a:r>
              <a:rPr lang="en-US" sz="1800" dirty="0">
                <a:latin typeface="Indie Flower" panose="02000000000000000000" pitchFamily="2" charset="0"/>
              </a:rPr>
              <a:t>pricing with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Indie Flower" panose="02000000000000000000" pitchFamily="2" charset="0"/>
              </a:rPr>
              <a:t>no up-front expenses </a:t>
            </a:r>
            <a:r>
              <a:rPr lang="en-US" sz="1800" dirty="0">
                <a:latin typeface="Indie Flower" panose="02000000000000000000" pitchFamily="2" charset="0"/>
              </a:rPr>
              <a:t>or long-term </a:t>
            </a:r>
            <a:r>
              <a:rPr lang="en-US" sz="1800" dirty="0" smtClean="0">
                <a:latin typeface="Indie Flower" panose="02000000000000000000" pitchFamily="2" charset="0"/>
              </a:rPr>
              <a:t>commitments.</a:t>
            </a:r>
          </a:p>
          <a:p>
            <a:pPr algn="just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Instant Elasticity &amp; Flexible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Capacity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: (scaling up and down)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 </a:t>
            </a:r>
            <a:r>
              <a:rPr lang="en-US" sz="1800" dirty="0">
                <a:latin typeface="Indie Flower" panose="02000000000000000000" pitchFamily="2" charset="0"/>
              </a:rPr>
              <a:t>Eliminate guessing on your infrastructure capacity </a:t>
            </a:r>
            <a:r>
              <a:rPr lang="en-US" sz="1800" dirty="0" smtClean="0">
                <a:latin typeface="Indie Flower" panose="02000000000000000000" pitchFamily="2" charset="0"/>
              </a:rPr>
              <a:t>needs.</a:t>
            </a:r>
            <a:endParaRPr lang="en-US" sz="1800" dirty="0">
              <a:latin typeface="Indie Flower" panose="02000000000000000000" pitchFamily="2" charset="0"/>
            </a:endParaRPr>
          </a:p>
          <a:p>
            <a:pPr algn="just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Speed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&amp; Agility: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 </a:t>
            </a:r>
            <a:r>
              <a:rPr lang="en-US" sz="1800" dirty="0">
                <a:latin typeface="Indie Flower" panose="02000000000000000000" pitchFamily="2" charset="0"/>
              </a:rPr>
              <a:t>Develop and deploy applications </a:t>
            </a:r>
            <a:r>
              <a:rPr lang="en-US" sz="1800" dirty="0" smtClean="0">
                <a:latin typeface="Indie Flower" panose="02000000000000000000" pitchFamily="2" charset="0"/>
              </a:rPr>
              <a:t>faster </a:t>
            </a:r>
            <a:r>
              <a:rPr lang="en-US" sz="1800" dirty="0">
                <a:latin typeface="Indie Flower" panose="02000000000000000000" pitchFamily="2" charset="0"/>
              </a:rPr>
              <a:t>Instead of waiting weeks or months for </a:t>
            </a:r>
            <a:r>
              <a:rPr lang="en-US" sz="1800" dirty="0" smtClean="0">
                <a:latin typeface="Indie Flower" panose="02000000000000000000" pitchFamily="2" charset="0"/>
              </a:rPr>
              <a:t>hardware to arrive and get installed.</a:t>
            </a:r>
          </a:p>
          <a:p>
            <a:pPr algn="just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Apps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not Ops: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 </a:t>
            </a:r>
            <a:r>
              <a:rPr lang="en-US" sz="1800" dirty="0">
                <a:latin typeface="Indie Flower" panose="02000000000000000000" pitchFamily="2" charset="0"/>
              </a:rPr>
              <a:t>Focus on </a:t>
            </a:r>
            <a:r>
              <a:rPr lang="en-US" sz="1800" dirty="0" smtClean="0">
                <a:latin typeface="Indie Flower" panose="02000000000000000000" pitchFamily="2" charset="0"/>
              </a:rPr>
              <a:t>projects. Lets </a:t>
            </a:r>
            <a:r>
              <a:rPr lang="en-US" sz="1800" dirty="0">
                <a:latin typeface="Indie Flower" panose="02000000000000000000" pitchFamily="2" charset="0"/>
              </a:rPr>
              <a:t>you shift resources away from data center investments and operations and move them to innovative new projects. </a:t>
            </a:r>
          </a:p>
          <a:p>
            <a:pPr algn="just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Global Reach: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 </a:t>
            </a:r>
            <a:r>
              <a:rPr lang="en-US" sz="1800" dirty="0">
                <a:latin typeface="Indie Flower" panose="02000000000000000000" pitchFamily="2" charset="0"/>
              </a:rPr>
              <a:t>Take your apps global in </a:t>
            </a:r>
            <a:r>
              <a:rPr lang="en-US" sz="1800" dirty="0" smtClean="0">
                <a:latin typeface="Indie Flower" panose="02000000000000000000" pitchFamily="2" charset="0"/>
              </a:rPr>
              <a:t>minutes.</a:t>
            </a:r>
            <a:endParaRPr lang="en-US" sz="1800" dirty="0">
              <a:latin typeface="Indie Flower" panose="02000000000000000000" pitchFamily="2" charset="0"/>
            </a:endParaRPr>
          </a:p>
          <a:p>
            <a:pPr algn="just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Open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and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Flexible: </a:t>
            </a:r>
            <a:r>
              <a:rPr lang="en-US" sz="1800" dirty="0" smtClean="0">
                <a:latin typeface="Indie Flower" panose="02000000000000000000" pitchFamily="2" charset="0"/>
              </a:rPr>
              <a:t>You </a:t>
            </a:r>
            <a:r>
              <a:rPr lang="en-US" sz="1800" dirty="0">
                <a:latin typeface="Indie Flower" panose="02000000000000000000" pitchFamily="2" charset="0"/>
              </a:rPr>
              <a:t>choose the development platform or programming model that makes the most sense for your business. </a:t>
            </a:r>
          </a:p>
          <a:p>
            <a:pPr algn="just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Secure:  </a:t>
            </a:r>
            <a:r>
              <a:rPr lang="en-US" sz="1800" dirty="0" smtClean="0">
                <a:latin typeface="Indie Flower" panose="02000000000000000000" pitchFamily="2" charset="0"/>
              </a:rPr>
              <a:t>Allows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</a:t>
            </a:r>
            <a:r>
              <a:rPr lang="en-US" sz="1800" dirty="0" smtClean="0">
                <a:latin typeface="Indie Flower" panose="02000000000000000000" pitchFamily="2" charset="0"/>
              </a:rPr>
              <a:t>your application to take advantage of the multiple </a:t>
            </a:r>
            <a:r>
              <a:rPr lang="en-US" sz="1800" dirty="0">
                <a:latin typeface="Indie Flower" panose="02000000000000000000" pitchFamily="2" charset="0"/>
              </a:rPr>
              <a:t>layers of operational and physical security </a:t>
            </a:r>
            <a:r>
              <a:rPr lang="en-US" sz="1800" dirty="0" smtClean="0">
                <a:latin typeface="Indie Flower" panose="02000000000000000000" pitchFamily="2" charset="0"/>
              </a:rPr>
              <a:t>in the AWS data </a:t>
            </a:r>
            <a:r>
              <a:rPr lang="en-US" sz="1800" dirty="0">
                <a:latin typeface="Indie Flower" panose="02000000000000000000" pitchFamily="2" charset="0"/>
              </a:rPr>
              <a:t>centers </a:t>
            </a:r>
            <a:r>
              <a:rPr lang="en-US" sz="1800" dirty="0" smtClean="0">
                <a:latin typeface="Indie Flower" panose="02000000000000000000" pitchFamily="2" charset="0"/>
              </a:rPr>
              <a:t>to </a:t>
            </a:r>
            <a:r>
              <a:rPr lang="en-US" sz="1800" dirty="0">
                <a:latin typeface="Indie Flower" panose="02000000000000000000" pitchFamily="2" charset="0"/>
              </a:rPr>
              <a:t>ensure the integrity and safety of your data.</a:t>
            </a:r>
          </a:p>
          <a:p>
            <a:pPr algn="just"/>
            <a:endParaRPr lang="en-US" sz="1800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71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16092" cy="1020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The Amazon Web Services Universe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  <p:sp>
        <p:nvSpPr>
          <p:cNvPr id="6" name="Cloud 5"/>
          <p:cNvSpPr/>
          <p:nvPr/>
        </p:nvSpPr>
        <p:spPr>
          <a:xfrm>
            <a:off x="381000" y="1981199"/>
            <a:ext cx="8534400" cy="4569547"/>
          </a:xfrm>
          <a:prstGeom prst="cloud">
            <a:avLst/>
          </a:prstGeom>
          <a:noFill/>
          <a:ln w="101600">
            <a:solidFill>
              <a:schemeClr val="tx1"/>
            </a:solidFill>
            <a:miter lim="800000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429000" y="2819400"/>
            <a:ext cx="0" cy="3003039"/>
          </a:xfrm>
          <a:prstGeom prst="line">
            <a:avLst/>
          </a:prstGeom>
          <a:ln w="76200">
            <a:solidFill>
              <a:schemeClr val="tx1"/>
            </a:solidFill>
            <a:prstDash val="sysDash"/>
            <a:miter lim="800000"/>
            <a:tailEnd type="none"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 descr="C:\Users\shadi\Desktop\hd-blogshapes\hd-blogshapes\person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99" y="1477963"/>
            <a:ext cx="48260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3657600" y="4610100"/>
            <a:ext cx="3483386" cy="38100"/>
          </a:xfrm>
          <a:prstGeom prst="line">
            <a:avLst/>
          </a:prstGeom>
          <a:ln w="76200">
            <a:solidFill>
              <a:schemeClr val="tx1"/>
            </a:solidFill>
            <a:prstDash val="sysDash"/>
            <a:miter lim="800000"/>
            <a:tailEnd type="none"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7600" y="3429000"/>
            <a:ext cx="3483386" cy="38100"/>
          </a:xfrm>
          <a:prstGeom prst="line">
            <a:avLst/>
          </a:prstGeom>
          <a:ln w="76200">
            <a:solidFill>
              <a:schemeClr val="tx1"/>
            </a:solidFill>
            <a:prstDash val="sysDash"/>
            <a:miter lim="800000"/>
            <a:tailEnd type="none"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842057" y="4756269"/>
            <a:ext cx="2111786" cy="1066170"/>
            <a:chOff x="3679414" y="4725030"/>
            <a:chExt cx="2111786" cy="1066170"/>
          </a:xfrm>
        </p:grpSpPr>
        <p:pic>
          <p:nvPicPr>
            <p:cNvPr id="3079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902198" y="4984775"/>
              <a:ext cx="1624163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20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30436" y="3453674"/>
            <a:ext cx="3013364" cy="1118326"/>
            <a:chOff x="3616036" y="3453674"/>
            <a:chExt cx="3013364" cy="1118326"/>
          </a:xfrm>
        </p:grpSpPr>
        <p:pic>
          <p:nvPicPr>
            <p:cNvPr id="3082" name="Picture 10" descr="C:\Users\shadi\Desktop\hd-blogshapes\hd-blogshapes\circle-transp-red6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036" y="3453674"/>
              <a:ext cx="3013364" cy="111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088620" y="3811987"/>
              <a:ext cx="2068195" cy="377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Platform Services</a:t>
              </a:r>
              <a:endPara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65214" y="2286000"/>
            <a:ext cx="2949986" cy="1066800"/>
            <a:chOff x="3679414" y="2286000"/>
            <a:chExt cx="2949986" cy="1066800"/>
          </a:xfrm>
        </p:grpSpPr>
        <p:pic>
          <p:nvPicPr>
            <p:cNvPr id="3083" name="Picture 11" descr="C:\Users\shadi\Desktop\hd-blogshapes\hd-blogshapes\circle-transp-red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2286000"/>
              <a:ext cx="2949986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4224001" y="2590800"/>
              <a:ext cx="1643399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Indie Flower" panose="02000000000000000000" pitchFamily="2" charset="0"/>
                </a:rPr>
                <a:t>Cross Service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Indie Flower" panose="02000000000000000000" pitchFamily="2" charset="0"/>
                </a:rPr>
                <a:t>Features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3085" name="Picture 13" descr="C:\Users\shadi\Desktop\hd-blogshapes\hd-blogshapes\arrow-black-curve4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2000" y="1752599"/>
            <a:ext cx="1371599" cy="13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/>
          <p:nvPr/>
        </p:nvCxnSpPr>
        <p:spPr>
          <a:xfrm flipV="1">
            <a:off x="3200400" y="2900450"/>
            <a:ext cx="1253836" cy="680950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3082" idx="1"/>
          </p:cNvCxnSpPr>
          <p:nvPr/>
        </p:nvCxnSpPr>
        <p:spPr>
          <a:xfrm>
            <a:off x="3124200" y="3811987"/>
            <a:ext cx="1406236" cy="200850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3032002" y="4114800"/>
            <a:ext cx="1616198" cy="1020297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90600" y="2900449"/>
            <a:ext cx="2514600" cy="1874522"/>
            <a:chOff x="914400" y="2900449"/>
            <a:chExt cx="2514600" cy="1874522"/>
          </a:xfrm>
        </p:grpSpPr>
        <p:pic>
          <p:nvPicPr>
            <p:cNvPr id="3084" name="Picture 12" descr="C:\Users\shadi\Desktop\hd-blogshapes\hd-blogshapes\circle-transp-red5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900449"/>
              <a:ext cx="2514600" cy="1874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524000" y="3581400"/>
              <a:ext cx="1431802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Management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Interface</a:t>
              </a:r>
              <a:endPara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3105" name="Group 3104"/>
          <p:cNvGrpSpPr/>
          <p:nvPr/>
        </p:nvGrpSpPr>
        <p:grpSpPr>
          <a:xfrm rot="5400000" flipV="1">
            <a:off x="3989027" y="3173039"/>
            <a:ext cx="817514" cy="653232"/>
            <a:chOff x="6964720" y="3489124"/>
            <a:chExt cx="1902189" cy="1553697"/>
          </a:xfrm>
        </p:grpSpPr>
        <p:pic>
          <p:nvPicPr>
            <p:cNvPr id="65" name="Picture 13" descr="C:\Users\shadi\Desktop\hd-blogshapes\hd-blogshapes\arrow-black-curve4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7495310" y="3633641"/>
              <a:ext cx="1371599" cy="138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3" descr="C:\Users\shadi\Desktop\hd-blogshapes\hd-blogshapes\arrow-black-curve4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26105" flipH="1">
              <a:off x="6964720" y="3489124"/>
              <a:ext cx="1371599" cy="1553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 rot="5400000" flipV="1">
            <a:off x="4168414" y="4365987"/>
            <a:ext cx="802256" cy="604683"/>
            <a:chOff x="6964720" y="3489124"/>
            <a:chExt cx="1902189" cy="1553697"/>
          </a:xfrm>
        </p:grpSpPr>
        <p:pic>
          <p:nvPicPr>
            <p:cNvPr id="69" name="Picture 13" descr="C:\Users\shadi\Desktop\hd-blogshapes\hd-blogshapes\arrow-black-curve4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7495310" y="3633641"/>
              <a:ext cx="1371599" cy="138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3" descr="C:\Users\shadi\Desktop\hd-blogshapes\hd-blogshapes\arrow-black-curve4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26105" flipH="1">
              <a:off x="6964720" y="3489124"/>
              <a:ext cx="1371599" cy="1553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0"/>
          <p:cNvGrpSpPr/>
          <p:nvPr/>
        </p:nvGrpSpPr>
        <p:grpSpPr>
          <a:xfrm rot="4297823">
            <a:off x="6123413" y="3190024"/>
            <a:ext cx="2910209" cy="1690358"/>
            <a:chOff x="6963992" y="3492486"/>
            <a:chExt cx="1890300" cy="2207105"/>
          </a:xfrm>
        </p:grpSpPr>
        <p:pic>
          <p:nvPicPr>
            <p:cNvPr id="72" name="Picture 13" descr="C:\Users\shadi\Desktop\hd-blogshapes\hd-blogshapes\arrow-black-curve4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7365" flipH="1" flipV="1">
              <a:off x="7482693" y="3779655"/>
              <a:ext cx="1371599" cy="191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3" descr="C:\Users\shadi\Desktop\hd-blogshapes\hd-blogshapes\arrow-black-curve4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26105" flipH="1">
              <a:off x="6963992" y="3492486"/>
              <a:ext cx="1371599" cy="1553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78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16092" cy="1020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Management Interface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  <p:sp>
        <p:nvSpPr>
          <p:cNvPr id="6" name="Cloud 5"/>
          <p:cNvSpPr/>
          <p:nvPr/>
        </p:nvSpPr>
        <p:spPr>
          <a:xfrm>
            <a:off x="381000" y="1981199"/>
            <a:ext cx="8534400" cy="4569547"/>
          </a:xfrm>
          <a:prstGeom prst="cloud">
            <a:avLst/>
          </a:prstGeom>
          <a:noFill/>
          <a:ln w="101600">
            <a:solidFill>
              <a:schemeClr val="tx1"/>
            </a:solidFill>
            <a:miter lim="800000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Users\shadi\Desktop\hd-blogshapes\hd-blogshapes\person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99" y="1477963"/>
            <a:ext cx="48260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hadi\Desktop\hd-blogshapes\hd-blogshapes\arrow-black-curve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2000" y="1752599"/>
            <a:ext cx="1371599" cy="13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>
            <a:endCxn id="5122" idx="1"/>
          </p:cNvCxnSpPr>
          <p:nvPr/>
        </p:nvCxnSpPr>
        <p:spPr>
          <a:xfrm flipV="1">
            <a:off x="3200400" y="2841008"/>
            <a:ext cx="1762114" cy="740392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37" idx="1"/>
          </p:cNvCxnSpPr>
          <p:nvPr/>
        </p:nvCxnSpPr>
        <p:spPr>
          <a:xfrm>
            <a:off x="3200400" y="3908412"/>
            <a:ext cx="2209800" cy="377553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35" idx="1"/>
          </p:cNvCxnSpPr>
          <p:nvPr/>
        </p:nvCxnSpPr>
        <p:spPr>
          <a:xfrm>
            <a:off x="2371714" y="4495802"/>
            <a:ext cx="1295400" cy="92257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90600" y="2900449"/>
            <a:ext cx="2514600" cy="1874522"/>
            <a:chOff x="914400" y="2900449"/>
            <a:chExt cx="2514600" cy="1874522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581400"/>
              <a:ext cx="1431802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Management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Interface</a:t>
              </a:r>
              <a:endPara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  <p:pic>
          <p:nvPicPr>
            <p:cNvPr id="3084" name="Picture 12" descr="C:\Users\shadi\Desktop\hd-blogshapes\hd-blogshapes\circle-transp-red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900449"/>
              <a:ext cx="2514600" cy="1874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962514" y="2362200"/>
            <a:ext cx="828686" cy="990600"/>
            <a:chOff x="4419600" y="2362200"/>
            <a:chExt cx="828686" cy="990600"/>
          </a:xfrm>
        </p:grpSpPr>
        <p:pic>
          <p:nvPicPr>
            <p:cNvPr id="5122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362200"/>
              <a:ext cx="828686" cy="9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72000" y="3004243"/>
              <a:ext cx="418704" cy="348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CLI</a:t>
              </a:r>
              <a:endParaRPr lang="en-US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10200" y="3807157"/>
            <a:ext cx="828686" cy="993443"/>
            <a:chOff x="5791200" y="4147785"/>
            <a:chExt cx="828686" cy="993443"/>
          </a:xfrm>
        </p:grpSpPr>
        <p:pic>
          <p:nvPicPr>
            <p:cNvPr id="37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147785"/>
              <a:ext cx="828686" cy="9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867400" y="4792671"/>
              <a:ext cx="601447" cy="348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SDK</a:t>
              </a:r>
              <a:endParaRPr lang="en-US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67114" y="4939569"/>
            <a:ext cx="828686" cy="1004031"/>
            <a:chOff x="3909937" y="5168169"/>
            <a:chExt cx="828686" cy="1004031"/>
          </a:xfrm>
        </p:grpSpPr>
        <p:pic>
          <p:nvPicPr>
            <p:cNvPr id="35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37" y="5168169"/>
              <a:ext cx="828686" cy="9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962400" y="5823643"/>
              <a:ext cx="572593" cy="348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Web</a:t>
              </a:r>
              <a:endParaRPr lang="en-US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343400" y="4659868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6"/>
              </a:rPr>
              <a:t>http://aws.amazon.com/tools/</a:t>
            </a:r>
            <a:endParaRPr lang="en-US" dirty="0">
              <a:latin typeface="Indie Flower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69942" y="3285425"/>
            <a:ext cx="26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7"/>
              </a:rPr>
              <a:t>http://aws.amazon.com/cli/</a:t>
            </a:r>
            <a:endParaRPr lang="en-US" dirty="0">
              <a:latin typeface="Indie Flower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75755" y="5802868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8"/>
              </a:rPr>
              <a:t>http://aws.amazon.com/console/</a:t>
            </a:r>
            <a:endParaRPr lang="en-US" dirty="0">
              <a:latin typeface="Indie Flow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16092" cy="1020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Infrastructure Services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  <p:sp>
        <p:nvSpPr>
          <p:cNvPr id="6" name="Cloud 5"/>
          <p:cNvSpPr/>
          <p:nvPr/>
        </p:nvSpPr>
        <p:spPr>
          <a:xfrm>
            <a:off x="381000" y="1981199"/>
            <a:ext cx="8534400" cy="4569547"/>
          </a:xfrm>
          <a:prstGeom prst="cloud">
            <a:avLst/>
          </a:prstGeom>
          <a:noFill/>
          <a:ln w="101600">
            <a:solidFill>
              <a:schemeClr val="tx1"/>
            </a:solidFill>
            <a:miter lim="800000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Users\shadi\Desktop\hd-blogshapes\hd-blogshapes\person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99" y="1477963"/>
            <a:ext cx="48260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hadi\Desktop\hd-blogshapes\hd-blogshapes\arrow-black-curve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2000" y="1752599"/>
            <a:ext cx="1371599" cy="13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>
            <a:endCxn id="5122" idx="1"/>
          </p:cNvCxnSpPr>
          <p:nvPr/>
        </p:nvCxnSpPr>
        <p:spPr>
          <a:xfrm flipV="1">
            <a:off x="3200400" y="2841008"/>
            <a:ext cx="1762114" cy="848367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37" idx="1"/>
          </p:cNvCxnSpPr>
          <p:nvPr/>
        </p:nvCxnSpPr>
        <p:spPr>
          <a:xfrm>
            <a:off x="3200400" y="4213212"/>
            <a:ext cx="2209800" cy="377553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29" idx="2"/>
            <a:endCxn id="35" idx="1"/>
          </p:cNvCxnSpPr>
          <p:nvPr/>
        </p:nvCxnSpPr>
        <p:spPr>
          <a:xfrm rot="16200000" flipH="1">
            <a:off x="2314558" y="4380134"/>
            <a:ext cx="922577" cy="1153907"/>
          </a:xfrm>
          <a:prstGeom prst="curvedConnector2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43400" y="4964668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4"/>
              </a:rPr>
              <a:t>http://aws.amazon.com/s3/</a:t>
            </a:r>
            <a:endParaRPr lang="en-US" dirty="0">
              <a:latin typeface="Indie Flower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69942" y="3285425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5"/>
              </a:rPr>
              <a:t>http://</a:t>
            </a:r>
            <a:r>
              <a:rPr lang="en-US" dirty="0" smtClean="0">
                <a:latin typeface="Indie Flower" panose="02000000000000000000" pitchFamily="2" charset="0"/>
                <a:hlinkClick r:id="rId5"/>
              </a:rPr>
              <a:t>aws.amazon.com/ec2/</a:t>
            </a:r>
            <a:endParaRPr lang="en-US" dirty="0">
              <a:latin typeface="Indie Flower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75755" y="5802868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6"/>
              </a:rPr>
              <a:t>http://aws.amazon.com/ebs/</a:t>
            </a:r>
            <a:endParaRPr lang="en-US" dirty="0">
              <a:latin typeface="Indie Flower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43000" y="3429630"/>
            <a:ext cx="2111786" cy="1066170"/>
            <a:chOff x="3679414" y="4725030"/>
            <a:chExt cx="2111786" cy="1066170"/>
          </a:xfrm>
        </p:grpSpPr>
        <p:pic>
          <p:nvPicPr>
            <p:cNvPr id="29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902198" y="4984775"/>
              <a:ext cx="1624163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20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178887" y="3886200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8"/>
              </a:rPr>
              <a:t>http://aws.amazon.com/vpc/</a:t>
            </a:r>
            <a:endParaRPr lang="en-US" dirty="0">
              <a:latin typeface="Indie Flower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62514" y="2362200"/>
            <a:ext cx="828686" cy="990600"/>
            <a:chOff x="4962514" y="2362200"/>
            <a:chExt cx="828686" cy="990600"/>
          </a:xfrm>
        </p:grpSpPr>
        <p:grpSp>
          <p:nvGrpSpPr>
            <p:cNvPr id="26" name="Group 25"/>
            <p:cNvGrpSpPr/>
            <p:nvPr/>
          </p:nvGrpSpPr>
          <p:grpSpPr>
            <a:xfrm>
              <a:off x="4962514" y="2362200"/>
              <a:ext cx="828686" cy="990600"/>
              <a:chOff x="4419600" y="2362200"/>
              <a:chExt cx="828686" cy="990600"/>
            </a:xfrm>
          </p:grpSpPr>
          <p:pic>
            <p:nvPicPr>
              <p:cNvPr id="5122" name="Picture 2" descr="C:\Users\shadi\Desktop\hd-blogshapes\hd-blogshapes\filled-box1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2362200"/>
                <a:ext cx="828686" cy="95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572000" y="3004243"/>
                <a:ext cx="532518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latin typeface="Indie Flower" panose="02000000000000000000" pitchFamily="2" charset="0"/>
                  </a:rPr>
                  <a:t>EC2</a:t>
                </a:r>
                <a:endParaRPr lang="en-US" b="1" dirty="0">
                  <a:solidFill>
                    <a:schemeClr val="bg1"/>
                  </a:solidFill>
                  <a:latin typeface="Indie Flower" panose="02000000000000000000" pitchFamily="2" charset="0"/>
                </a:endParaRPr>
              </a:p>
            </p:txBody>
          </p:sp>
        </p:grpSp>
        <p:pic>
          <p:nvPicPr>
            <p:cNvPr id="6146" name="Picture 2" descr="C:\Users\shadi\AppData\Local\Microsoft\Windows\Temporary Internet Files\Content.IE5\GVT8W622\MC900241587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14" y="2525436"/>
              <a:ext cx="504238" cy="47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410200" y="4111957"/>
            <a:ext cx="828686" cy="993443"/>
            <a:chOff x="5410200" y="3807157"/>
            <a:chExt cx="828686" cy="993443"/>
          </a:xfrm>
        </p:grpSpPr>
        <p:grpSp>
          <p:nvGrpSpPr>
            <p:cNvPr id="21" name="Group 20"/>
            <p:cNvGrpSpPr/>
            <p:nvPr/>
          </p:nvGrpSpPr>
          <p:grpSpPr>
            <a:xfrm>
              <a:off x="5410200" y="3807157"/>
              <a:ext cx="828686" cy="993443"/>
              <a:chOff x="5791200" y="4147785"/>
              <a:chExt cx="828686" cy="993443"/>
            </a:xfrm>
          </p:grpSpPr>
          <p:pic>
            <p:nvPicPr>
              <p:cNvPr id="37" name="Picture 2" descr="C:\Users\shadi\Desktop\hd-blogshapes\hd-blogshapes\filled-box1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147785"/>
                <a:ext cx="828686" cy="95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5867400" y="4792671"/>
                <a:ext cx="425116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latin typeface="Indie Flower" panose="02000000000000000000" pitchFamily="2" charset="0"/>
                  </a:rPr>
                  <a:t>S3</a:t>
                </a:r>
                <a:endParaRPr lang="en-US" b="1" dirty="0">
                  <a:solidFill>
                    <a:schemeClr val="bg1"/>
                  </a:solidFill>
                  <a:latin typeface="Indie Flower" panose="02000000000000000000" pitchFamily="2" charset="0"/>
                </a:endParaRPr>
              </a:p>
            </p:txBody>
          </p:sp>
        </p:grpSp>
        <p:pic>
          <p:nvPicPr>
            <p:cNvPr id="6148" name="Picture 4" descr="C:\Users\shadi\AppData\Local\Microsoft\Windows\Temporary Internet Files\Content.IE5\8PS2C6LG\MC900442142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894187"/>
              <a:ext cx="525413" cy="52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352800" y="4939569"/>
            <a:ext cx="828686" cy="1004031"/>
            <a:chOff x="3667114" y="4939569"/>
            <a:chExt cx="828686" cy="1004031"/>
          </a:xfrm>
        </p:grpSpPr>
        <p:grpSp>
          <p:nvGrpSpPr>
            <p:cNvPr id="19" name="Group 18"/>
            <p:cNvGrpSpPr/>
            <p:nvPr/>
          </p:nvGrpSpPr>
          <p:grpSpPr>
            <a:xfrm>
              <a:off x="3667114" y="4939569"/>
              <a:ext cx="828686" cy="1004031"/>
              <a:chOff x="3909937" y="5168169"/>
              <a:chExt cx="828686" cy="1004031"/>
            </a:xfrm>
          </p:grpSpPr>
          <p:pic>
            <p:nvPicPr>
              <p:cNvPr id="35" name="Picture 2" descr="C:\Users\shadi\Desktop\hd-blogshapes\hd-blogshapes\filled-box1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9937" y="5168169"/>
                <a:ext cx="828686" cy="95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3962400" y="5823643"/>
                <a:ext cx="614271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latin typeface="Indie Flower" panose="02000000000000000000" pitchFamily="2" charset="0"/>
                  </a:rPr>
                  <a:t>EBS</a:t>
                </a:r>
                <a:endParaRPr lang="en-US" b="1" dirty="0">
                  <a:solidFill>
                    <a:schemeClr val="bg1"/>
                  </a:solidFill>
                  <a:latin typeface="Indie Flower" panose="02000000000000000000" pitchFamily="2" charset="0"/>
                </a:endParaRPr>
              </a:p>
            </p:txBody>
          </p:sp>
        </p:grpSp>
        <p:pic>
          <p:nvPicPr>
            <p:cNvPr id="38" name="Picture 4" descr="C:\Users\shadi\AppData\Local\Microsoft\Windows\Temporary Internet Files\Content.IE5\8PS2C6LG\MC900442142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87" y="5037187"/>
              <a:ext cx="525413" cy="52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9" name="Curved Connector 48"/>
          <p:cNvCxnSpPr>
            <a:stCxn id="29" idx="3"/>
          </p:cNvCxnSpPr>
          <p:nvPr/>
        </p:nvCxnSpPr>
        <p:spPr>
          <a:xfrm flipV="1">
            <a:off x="3254786" y="3654757"/>
            <a:ext cx="3917528" cy="307958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172314" y="3022944"/>
            <a:ext cx="828686" cy="993443"/>
            <a:chOff x="7172314" y="3429000"/>
            <a:chExt cx="828686" cy="993443"/>
          </a:xfrm>
        </p:grpSpPr>
        <p:pic>
          <p:nvPicPr>
            <p:cNvPr id="6152" name="Picture 8" descr="C:\Users\shadi\AppData\Local\Microsoft\Windows\Temporary Internet Files\Content.IE5\8PS2C6LG\MC900339642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548804"/>
              <a:ext cx="533400" cy="53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Group 41"/>
            <p:cNvGrpSpPr/>
            <p:nvPr/>
          </p:nvGrpSpPr>
          <p:grpSpPr>
            <a:xfrm>
              <a:off x="7172314" y="3429000"/>
              <a:ext cx="828686" cy="993443"/>
              <a:chOff x="5791200" y="4147785"/>
              <a:chExt cx="828686" cy="993443"/>
            </a:xfrm>
          </p:grpSpPr>
          <p:pic>
            <p:nvPicPr>
              <p:cNvPr id="43" name="Picture 2" descr="C:\Users\shadi\Desktop\hd-blogshapes\hd-blogshapes\filled-box1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147785"/>
                <a:ext cx="828686" cy="95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867400" y="4792671"/>
                <a:ext cx="540533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latin typeface="Indie Flower" panose="02000000000000000000" pitchFamily="2" charset="0"/>
                  </a:rPr>
                  <a:t>VPC</a:t>
                </a:r>
                <a:endParaRPr lang="en-US" b="1" dirty="0">
                  <a:solidFill>
                    <a:schemeClr val="bg1"/>
                  </a:solidFill>
                  <a:latin typeface="Indie Flower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72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849492" cy="1020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Indie Flower" panose="02000000000000000000" pitchFamily="2" charset="0"/>
              </a:rPr>
              <a:t>Amazon Elastic Compute Cloud </a:t>
            </a:r>
            <a:r>
              <a:rPr lang="en-US" sz="3600" dirty="0" smtClean="0">
                <a:latin typeface="Indie Flower" panose="02000000000000000000" pitchFamily="2" charset="0"/>
              </a:rPr>
              <a:t>(EC2</a:t>
            </a:r>
            <a:r>
              <a:rPr lang="en-US" sz="3600" dirty="0">
                <a:latin typeface="Indie Flower" panose="02000000000000000000" pitchFamily="2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153400" cy="426720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A </a:t>
            </a:r>
            <a:r>
              <a:rPr lang="en-US" sz="1800" dirty="0">
                <a:latin typeface="Indie Flower" panose="02000000000000000000" pitchFamily="2" charset="0"/>
              </a:rPr>
              <a:t>web service that provides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resizable compute capacity </a:t>
            </a:r>
            <a:r>
              <a:rPr lang="en-US" sz="1800" dirty="0">
                <a:latin typeface="Indie Flower" panose="02000000000000000000" pitchFamily="2" charset="0"/>
              </a:rPr>
              <a:t>in the cloud</a:t>
            </a:r>
            <a:r>
              <a:rPr lang="en-US" sz="1800" dirty="0" smtClean="0">
                <a:latin typeface="Indie Flower" panose="02000000000000000000" pitchFamily="2" charset="0"/>
              </a:rPr>
              <a:t>.</a:t>
            </a: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EC2 allows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creating Virtual Machines (VM) on-demand</a:t>
            </a:r>
            <a:r>
              <a:rPr lang="en-US" sz="1800" dirty="0" smtClean="0">
                <a:latin typeface="Indie Flower" panose="02000000000000000000" pitchFamily="2" charset="0"/>
              </a:rPr>
              <a:t>. Pre-configured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templated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Amazon Machine Image (AMI) </a:t>
            </a:r>
            <a:r>
              <a:rPr lang="en-US" sz="1800" dirty="0" smtClean="0">
                <a:latin typeface="Indie Flower" panose="02000000000000000000" pitchFamily="2" charset="0"/>
              </a:rPr>
              <a:t>can be used get </a:t>
            </a:r>
            <a:r>
              <a:rPr lang="en-US" sz="1800" dirty="0">
                <a:latin typeface="Indie Flower" panose="02000000000000000000" pitchFamily="2" charset="0"/>
              </a:rPr>
              <a:t>running immediately</a:t>
            </a:r>
            <a:r>
              <a:rPr lang="en-US" sz="1800" dirty="0" smtClean="0">
                <a:latin typeface="Indie Flower" panose="02000000000000000000" pitchFamily="2" charset="0"/>
              </a:rPr>
              <a:t>. Creating and sharing your own AMI is also possible via the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AWS Marketplace.</a:t>
            </a:r>
          </a:p>
          <a:p>
            <a:pPr algn="just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Auto Scaling </a:t>
            </a:r>
            <a:r>
              <a:rPr lang="en-US" sz="1800" dirty="0">
                <a:latin typeface="Indie Flower" panose="02000000000000000000" pitchFamily="2" charset="0"/>
              </a:rPr>
              <a:t>allows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automatically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scale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of the capacity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up </a:t>
            </a:r>
            <a:r>
              <a:rPr lang="en-US" sz="1800" dirty="0" smtClean="0">
                <a:latin typeface="Indie Flower" panose="02000000000000000000" pitchFamily="2" charset="0"/>
              </a:rPr>
              <a:t>seamlessly </a:t>
            </a:r>
            <a:r>
              <a:rPr lang="en-US" sz="1800" dirty="0">
                <a:latin typeface="Indie Flower" panose="02000000000000000000" pitchFamily="2" charset="0"/>
              </a:rPr>
              <a:t>during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demand spikes </a:t>
            </a:r>
            <a:r>
              <a:rPr lang="en-US" sz="1800" dirty="0">
                <a:latin typeface="Indie Flower" panose="02000000000000000000" pitchFamily="2" charset="0"/>
              </a:rPr>
              <a:t>to maintain performance, and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scales down </a:t>
            </a:r>
            <a:r>
              <a:rPr lang="en-US" sz="1800" dirty="0" smtClean="0">
                <a:latin typeface="Indie Flower" panose="02000000000000000000" pitchFamily="2" charset="0"/>
              </a:rPr>
              <a:t>during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demand lulls </a:t>
            </a:r>
            <a:r>
              <a:rPr lang="en-US" sz="1800" dirty="0">
                <a:latin typeface="Indie Flower" panose="02000000000000000000" pitchFamily="2" charset="0"/>
              </a:rPr>
              <a:t>to minimize costs</a:t>
            </a:r>
            <a:r>
              <a:rPr lang="en-US" sz="1800" dirty="0" smtClean="0">
                <a:latin typeface="Indie Flower" panose="02000000000000000000" pitchFamily="2" charset="0"/>
              </a:rPr>
              <a:t>.</a:t>
            </a:r>
          </a:p>
          <a:p>
            <a:pPr algn="just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Elastic Load Balancing</a:t>
            </a:r>
            <a:r>
              <a:rPr lang="en-US" sz="1800" dirty="0" smtClean="0">
                <a:latin typeface="Indie Flower" panose="02000000000000000000" pitchFamily="2" charset="0"/>
              </a:rPr>
              <a:t> automatically distributes incoming application traffic across multiple Amazon EC2 instances. </a:t>
            </a:r>
          </a:p>
          <a:p>
            <a:pPr algn="just"/>
            <a:r>
              <a:rPr lang="en-US" sz="1800" dirty="0">
                <a:latin typeface="Indie Flower" panose="02000000000000000000" pitchFamily="2" charset="0"/>
              </a:rPr>
              <a:t>Provide tools to build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failure resilient applications </a:t>
            </a:r>
            <a:r>
              <a:rPr lang="en-US" sz="1800" dirty="0">
                <a:latin typeface="Indie Flower" panose="02000000000000000000" pitchFamily="2" charset="0"/>
              </a:rPr>
              <a:t>by launching application instances in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separate Availability Zones</a:t>
            </a:r>
            <a:r>
              <a:rPr lang="en-US" sz="1800" dirty="0">
                <a:latin typeface="Indie Flower" panose="02000000000000000000" pitchFamily="2" charset="0"/>
              </a:rPr>
              <a:t>.</a:t>
            </a: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Pay </a:t>
            </a:r>
            <a:r>
              <a:rPr lang="en-US" sz="1800" dirty="0">
                <a:latin typeface="Indie Flower" panose="02000000000000000000" pitchFamily="2" charset="0"/>
              </a:rPr>
              <a:t>only for </a:t>
            </a:r>
            <a:r>
              <a:rPr lang="en-US" sz="1800" dirty="0" smtClean="0">
                <a:latin typeface="Indie Flower" panose="02000000000000000000" pitchFamily="2" charset="0"/>
              </a:rPr>
              <a:t>resources actually </a:t>
            </a:r>
            <a:r>
              <a:rPr lang="en-US" sz="1800" dirty="0">
                <a:latin typeface="Indie Flower" panose="02000000000000000000" pitchFamily="2" charset="0"/>
              </a:rPr>
              <a:t>consume,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instance-hours.</a:t>
            </a:r>
          </a:p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VM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Import/Export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 </a:t>
            </a:r>
            <a:r>
              <a:rPr lang="en-US" sz="1800" dirty="0" smtClean="0">
                <a:latin typeface="Indie Flower" panose="02000000000000000000" pitchFamily="2" charset="0"/>
              </a:rPr>
              <a:t>enables </a:t>
            </a:r>
            <a:r>
              <a:rPr lang="en-US" sz="1800" dirty="0">
                <a:latin typeface="Indie Flower" panose="02000000000000000000" pitchFamily="2" charset="0"/>
              </a:rPr>
              <a:t>you to easily import virtual machine images from your existing environment to Amazon EC2 instances and export them back at any time. </a:t>
            </a:r>
          </a:p>
          <a:p>
            <a:pPr algn="just"/>
            <a:endParaRPr lang="en-US" sz="1800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 rot="19551984">
            <a:off x="30459" y="263056"/>
            <a:ext cx="1407464" cy="887049"/>
            <a:chOff x="3679414" y="4725030"/>
            <a:chExt cx="2111786" cy="1066170"/>
          </a:xfrm>
        </p:grpSpPr>
        <p:pic>
          <p:nvPicPr>
            <p:cNvPr id="7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13484" y="4989953"/>
              <a:ext cx="2001589" cy="643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16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5493"/>
            <a:ext cx="2667000" cy="59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849492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ndie Flower" panose="02000000000000000000" pitchFamily="2" charset="0"/>
              </a:rPr>
              <a:t>	EC2 Instances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3" y="1524000"/>
            <a:ext cx="8946307" cy="44196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Micro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instances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t1.micro):</a:t>
            </a:r>
          </a:p>
          <a:p>
            <a:pPr lvl="1" algn="just"/>
            <a:r>
              <a:rPr lang="en-US" sz="1600" dirty="0" smtClean="0">
                <a:latin typeface="Indie Flower" panose="02000000000000000000" pitchFamily="2" charset="0"/>
              </a:rPr>
              <a:t>Micro </a:t>
            </a:r>
            <a:r>
              <a:rPr lang="en-US" sz="1600" dirty="0">
                <a:latin typeface="Indie Flower" panose="02000000000000000000" pitchFamily="2" charset="0"/>
              </a:rPr>
              <a:t>Instance 613 </a:t>
            </a:r>
            <a:r>
              <a:rPr lang="en-US" sz="1600" dirty="0" err="1">
                <a:latin typeface="Indie Flower" panose="02000000000000000000" pitchFamily="2" charset="0"/>
              </a:rPr>
              <a:t>MiB</a:t>
            </a:r>
            <a:r>
              <a:rPr lang="en-US" sz="1600" dirty="0">
                <a:latin typeface="Indie Flower" panose="02000000000000000000" pitchFamily="2" charset="0"/>
              </a:rPr>
              <a:t> of memory, up to 2 ECUs (for short periodic bursts), EBS storage only, 32-bit or 64-bit </a:t>
            </a:r>
            <a:r>
              <a:rPr lang="en-US" sz="1600" dirty="0" smtClean="0">
                <a:latin typeface="Indie Flower" panose="02000000000000000000" pitchFamily="2" charset="0"/>
              </a:rPr>
              <a:t>platform.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Standard Instances </a:t>
            </a:r>
            <a:r>
              <a:rPr lang="en-US" sz="2000" dirty="0">
                <a:latin typeface="Indie Flower" panose="02000000000000000000" pitchFamily="2" charset="0"/>
              </a:rPr>
              <a:t>provide customers with a balanced set of resources and a low cost </a:t>
            </a:r>
            <a:r>
              <a:rPr lang="en-US" sz="2000" dirty="0" smtClean="0">
                <a:latin typeface="Indie Flower" panose="02000000000000000000" pitchFamily="2" charset="0"/>
              </a:rPr>
              <a:t>platform.</a:t>
            </a:r>
          </a:p>
          <a:p>
            <a:pPr lvl="1" algn="just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M1 Small Instance (Default) </a:t>
            </a:r>
            <a:r>
              <a:rPr lang="en-US" sz="1600" dirty="0">
                <a:latin typeface="Indie Flower" panose="02000000000000000000" pitchFamily="2" charset="0"/>
              </a:rPr>
              <a:t>1.7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of memory, 1 EC2 Compute Unit (1 virtual core with 1 EC2 Compute Unit), 160 GB of local instance storage, 32-bit or 64-bit platform</a:t>
            </a:r>
          </a:p>
          <a:p>
            <a:pPr lvl="1" algn="just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M1 Medium Instance </a:t>
            </a:r>
            <a:r>
              <a:rPr lang="en-US" sz="1600" dirty="0">
                <a:latin typeface="Indie Flower" panose="02000000000000000000" pitchFamily="2" charset="0"/>
              </a:rPr>
              <a:t>3.75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of memory, 2 EC2 Compute Units (1 virtual core with 2 EC2 Compute Units each), 410 GB of local instance storage, 32-bit or 64-bit platform</a:t>
            </a:r>
          </a:p>
          <a:p>
            <a:pPr lvl="1" algn="just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M1 Large Instance </a:t>
            </a:r>
            <a:r>
              <a:rPr lang="en-US" sz="1600" dirty="0">
                <a:latin typeface="Indie Flower" panose="02000000000000000000" pitchFamily="2" charset="0"/>
              </a:rPr>
              <a:t>7.5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of memory, 4 EC2 Compute Units (2 virtual cores with 2 EC2 Compute Units each), 850 GB of local instance storage, 64-bit platform</a:t>
            </a:r>
          </a:p>
          <a:p>
            <a:pPr lvl="1" algn="just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M1 Extra Large Instance </a:t>
            </a:r>
            <a:r>
              <a:rPr lang="en-US" sz="1600" dirty="0">
                <a:latin typeface="Indie Flower" panose="02000000000000000000" pitchFamily="2" charset="0"/>
              </a:rPr>
              <a:t>15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of memory, 8 EC2 Compute Units (4 virtual cores with 2 EC2 Compute Units each), 1690 GB of local instance storage, 64-bit platform</a:t>
            </a:r>
          </a:p>
          <a:p>
            <a:pPr lvl="1" algn="just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M3 Extra Large Instance </a:t>
            </a:r>
            <a:r>
              <a:rPr lang="en-US" sz="1600" dirty="0">
                <a:latin typeface="Indie Flower" panose="02000000000000000000" pitchFamily="2" charset="0"/>
              </a:rPr>
              <a:t>15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of memory, 13 EC2 Compute Units (4 virtual cores with 3.25 EC2 Compute Units each), EBS storage only, 64-bit platform</a:t>
            </a:r>
          </a:p>
          <a:p>
            <a:pPr lvl="1" algn="just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M3 Double Extra Large Instance </a:t>
            </a:r>
            <a:r>
              <a:rPr lang="en-US" sz="1600" dirty="0">
                <a:latin typeface="Indie Flower" panose="02000000000000000000" pitchFamily="2" charset="0"/>
              </a:rPr>
              <a:t>30 </a:t>
            </a:r>
            <a:r>
              <a:rPr lang="en-US" sz="1600" dirty="0" err="1">
                <a:latin typeface="Indie Flower" panose="02000000000000000000" pitchFamily="2" charset="0"/>
              </a:rPr>
              <a:t>GiB</a:t>
            </a:r>
            <a:r>
              <a:rPr lang="en-US" sz="1600" dirty="0">
                <a:latin typeface="Indie Flower" panose="02000000000000000000" pitchFamily="2" charset="0"/>
              </a:rPr>
              <a:t> of memory, 26 EC2 Compute Units (8 virtual cores with 3.25 EC2 Compute Units each), EBS storage only, 64-bit </a:t>
            </a:r>
            <a:r>
              <a:rPr lang="en-US" sz="1600" dirty="0" smtClean="0">
                <a:latin typeface="Indie Flower" panose="02000000000000000000" pitchFamily="2" charset="0"/>
              </a:rPr>
              <a:t>platform</a:t>
            </a:r>
            <a:endParaRPr lang="en-US" sz="1600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 rot="19551984">
            <a:off x="30459" y="263056"/>
            <a:ext cx="1407464" cy="887049"/>
            <a:chOff x="3679414" y="4725030"/>
            <a:chExt cx="2111786" cy="1066170"/>
          </a:xfrm>
        </p:grpSpPr>
        <p:pic>
          <p:nvPicPr>
            <p:cNvPr id="7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13484" y="4989953"/>
              <a:ext cx="2001589" cy="643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16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81200" y="625858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Indie Flower" panose="02000000000000000000" pitchFamily="2" charset="0"/>
              </a:rPr>
              <a:t>One </a:t>
            </a:r>
            <a:r>
              <a:rPr lang="en-US" sz="1400" b="1" dirty="0">
                <a:solidFill>
                  <a:srgbClr val="FF0000"/>
                </a:solidFill>
                <a:latin typeface="Indie Flower" panose="02000000000000000000" pitchFamily="2" charset="0"/>
              </a:rPr>
              <a:t>EC2 Compute Unit (ECU) provides the equivalent CPU capacity of a 1.0-1.2 GHz 2007 Opteron or 2007 Xeon processor.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5493"/>
            <a:ext cx="2667000" cy="59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7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4034</TotalTime>
  <Words>2944</Words>
  <Application>Microsoft Office PowerPoint</Application>
  <PresentationFormat>On-screen Show (4:3)</PresentationFormat>
  <Paragraphs>301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Corbel</vt:lpstr>
      <vt:lpstr>Indie Flower</vt:lpstr>
      <vt:lpstr>Consolas</vt:lpstr>
      <vt:lpstr>Calibri</vt:lpstr>
      <vt:lpstr>Chalkboard 16x9</vt:lpstr>
      <vt:lpstr>PowerPoint Presentation</vt:lpstr>
      <vt:lpstr>Who is Amazon !!</vt:lpstr>
      <vt:lpstr>What is Amazon Web Services ?</vt:lpstr>
      <vt:lpstr>What is AWS Offering?</vt:lpstr>
      <vt:lpstr>The Amazon Web Services Universe </vt:lpstr>
      <vt:lpstr>Management Interface</vt:lpstr>
      <vt:lpstr>Infrastructure Services</vt:lpstr>
      <vt:lpstr>Amazon Elastic Compute Cloud (EC2)</vt:lpstr>
      <vt:lpstr> EC2 Instances</vt:lpstr>
      <vt:lpstr> EC2 High Performance Instances</vt:lpstr>
      <vt:lpstr> EC2 Cluster Instances</vt:lpstr>
      <vt:lpstr> EC2 Payment methods</vt:lpstr>
      <vt:lpstr>Amazon Elastic Block Store (EBS)</vt:lpstr>
      <vt:lpstr> EBS Volumes</vt:lpstr>
      <vt:lpstr>Amazon Simple Storage Service (S3)</vt:lpstr>
      <vt:lpstr>Amazon Virtual Private Cloud (VPC)</vt:lpstr>
      <vt:lpstr>Demo &amp; Questions</vt:lpstr>
      <vt:lpstr>Platform Services</vt:lpstr>
      <vt:lpstr>Amazon Elastic MapReduce (EMR)</vt:lpstr>
      <vt:lpstr>Amazon Relational Database Service (RDS)</vt:lpstr>
      <vt:lpstr>SQL Databases</vt:lpstr>
      <vt:lpstr> Amazon DynamoDB </vt:lpstr>
      <vt:lpstr>NoSQL Databases</vt:lpstr>
      <vt:lpstr> Amazon Elastic Beanstalk</vt:lpstr>
      <vt:lpstr>Questions</vt:lpstr>
      <vt:lpstr>Cross Service Features</vt:lpstr>
      <vt:lpstr>  Amazon CloudWatch</vt:lpstr>
      <vt:lpstr>  Amazon Simple Workflow Service (SWF)</vt:lpstr>
      <vt:lpstr>Questions</vt:lpstr>
      <vt:lpstr>    Watch out for unexpected Costs</vt:lpstr>
      <vt:lpstr>AWS Free Usage Tier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shadi</dc:creator>
  <cp:lastModifiedBy>shadi</cp:lastModifiedBy>
  <cp:revision>113</cp:revision>
  <dcterms:created xsi:type="dcterms:W3CDTF">2013-10-08T20:05:47Z</dcterms:created>
  <dcterms:modified xsi:type="dcterms:W3CDTF">2013-10-21T23:40:12Z</dcterms:modified>
</cp:coreProperties>
</file>